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92" r:id="rId4"/>
    <p:sldId id="271" r:id="rId5"/>
    <p:sldId id="291" r:id="rId6"/>
    <p:sldId id="275" r:id="rId7"/>
    <p:sldId id="286" r:id="rId8"/>
    <p:sldId id="287" r:id="rId9"/>
    <p:sldId id="276" r:id="rId10"/>
    <p:sldId id="290" r:id="rId11"/>
    <p:sldId id="277" r:id="rId12"/>
    <p:sldId id="284" r:id="rId13"/>
    <p:sldId id="279" r:id="rId14"/>
    <p:sldId id="280" r:id="rId15"/>
    <p:sldId id="285" r:id="rId16"/>
    <p:sldId id="281" r:id="rId17"/>
    <p:sldId id="289" r:id="rId18"/>
    <p:sldId id="282" r:id="rId19"/>
    <p:sldId id="288" r:id="rId20"/>
    <p:sldId id="283" r:id="rId21"/>
    <p:sldId id="274"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17B07-F1B6-4C3C-AE27-92891FBAD979}" type="doc">
      <dgm:prSet loTypeId="urn:microsoft.com/office/officeart/2005/8/layout/arrow2" loCatId="process" qsTypeId="urn:microsoft.com/office/officeart/2005/8/quickstyle/simple1" qsCatId="simple" csTypeId="urn:microsoft.com/office/officeart/2005/8/colors/accent1_2" csCatId="accent1" phldr="1"/>
      <dgm:spPr/>
    </dgm:pt>
    <dgm:pt modelId="{887B8E05-BB19-413F-8E35-11369A9D670F}">
      <dgm:prSet phldrT="[Text]" custT="1"/>
      <dgm:spPr/>
      <dgm:t>
        <a:bodyPr/>
        <a:lstStyle/>
        <a:p>
          <a:pPr>
            <a:lnSpc>
              <a:spcPct val="125000"/>
            </a:lnSpc>
          </a:pPr>
          <a:r>
            <a:rPr lang="en-US" sz="1500" dirty="0">
              <a:latin typeface="Arial" panose="020B0604020202020204" pitchFamily="34" charset="0"/>
              <a:ea typeface="Cambria" panose="02040503050406030204" pitchFamily="18" charset="0"/>
              <a:cs typeface="Arial" panose="020B0604020202020204" pitchFamily="34" charset="0"/>
            </a:rPr>
            <a:t>Started in Nov’17 to provide price and news information in one polymer type i.e., PET</a:t>
          </a:r>
        </a:p>
      </dgm:t>
    </dgm:pt>
    <dgm:pt modelId="{01753D2A-62E9-4490-83BC-8E3EC25EC42A}" type="parTrans" cxnId="{A020609E-2989-461B-B622-4D5090DA4B3D}">
      <dgm:prSet/>
      <dgm:spPr/>
      <dgm:t>
        <a:bodyPr/>
        <a:lstStyle/>
        <a:p>
          <a:endParaRPr lang="en-US" sz="1500">
            <a:latin typeface="Arial" panose="020B0604020202020204" pitchFamily="34" charset="0"/>
            <a:ea typeface="Cambria" panose="02040503050406030204" pitchFamily="18" charset="0"/>
            <a:cs typeface="Arial" panose="020B0604020202020204" pitchFamily="34" charset="0"/>
          </a:endParaRPr>
        </a:p>
      </dgm:t>
    </dgm:pt>
    <dgm:pt modelId="{D1EF3C2C-8B14-4E01-B86C-79B1341FBB44}" type="sibTrans" cxnId="{A020609E-2989-461B-B622-4D5090DA4B3D}">
      <dgm:prSet/>
      <dgm:spPr/>
      <dgm:t>
        <a:bodyPr/>
        <a:lstStyle/>
        <a:p>
          <a:endParaRPr lang="en-US" sz="1500">
            <a:latin typeface="Arial" panose="020B0604020202020204" pitchFamily="34" charset="0"/>
            <a:ea typeface="Cambria" panose="02040503050406030204" pitchFamily="18" charset="0"/>
            <a:cs typeface="Arial" panose="020B0604020202020204" pitchFamily="34" charset="0"/>
          </a:endParaRPr>
        </a:p>
      </dgm:t>
    </dgm:pt>
    <dgm:pt modelId="{A0DE817D-1618-492F-9F5A-32E382DC2882}">
      <dgm:prSet phldrT="[Text]" custT="1"/>
      <dgm:spPr/>
      <dgm:t>
        <a:bodyPr/>
        <a:lstStyle/>
        <a:p>
          <a:pPr>
            <a:lnSpc>
              <a:spcPct val="125000"/>
            </a:lnSpc>
          </a:pPr>
          <a:r>
            <a:rPr lang="en-US" sz="1500" dirty="0">
              <a:latin typeface="Arial" panose="020B0604020202020204" pitchFamily="34" charset="0"/>
              <a:ea typeface="Cambria" panose="02040503050406030204" pitchFamily="18" charset="0"/>
              <a:cs typeface="Arial" panose="020B0604020202020204" pitchFamily="34" charset="0"/>
            </a:rPr>
            <a:t>In Jan’20 and began providing price, news information for all polymer types PET, PP, HDPE, LDPE, PVC, etc.</a:t>
          </a:r>
        </a:p>
      </dgm:t>
    </dgm:pt>
    <dgm:pt modelId="{0A706EB7-7087-48E5-A15E-CEA98721D580}" type="parTrans" cxnId="{87A4CE0E-52DB-4BAB-A99B-5F8B84B2FE4C}">
      <dgm:prSet/>
      <dgm:spPr/>
      <dgm:t>
        <a:bodyPr/>
        <a:lstStyle/>
        <a:p>
          <a:endParaRPr lang="en-US" sz="1500">
            <a:latin typeface="Arial" panose="020B0604020202020204" pitchFamily="34" charset="0"/>
            <a:ea typeface="Cambria" panose="02040503050406030204" pitchFamily="18" charset="0"/>
            <a:cs typeface="Arial" panose="020B0604020202020204" pitchFamily="34" charset="0"/>
          </a:endParaRPr>
        </a:p>
      </dgm:t>
    </dgm:pt>
    <dgm:pt modelId="{D3A8E23B-3CD7-45B0-873E-883F6DDD88F0}" type="sibTrans" cxnId="{87A4CE0E-52DB-4BAB-A99B-5F8B84B2FE4C}">
      <dgm:prSet/>
      <dgm:spPr/>
      <dgm:t>
        <a:bodyPr/>
        <a:lstStyle/>
        <a:p>
          <a:endParaRPr lang="en-US" sz="1500">
            <a:latin typeface="Arial" panose="020B0604020202020204" pitchFamily="34" charset="0"/>
            <a:ea typeface="Cambria" panose="02040503050406030204" pitchFamily="18" charset="0"/>
            <a:cs typeface="Arial" panose="020B0604020202020204" pitchFamily="34" charset="0"/>
          </a:endParaRPr>
        </a:p>
      </dgm:t>
    </dgm:pt>
    <dgm:pt modelId="{2614AD9D-E3EE-40D7-97D0-6B43329E22F3}">
      <dgm:prSet phldrT="[Text]" custT="1"/>
      <dgm:spPr/>
      <dgm:t>
        <a:bodyPr/>
        <a:lstStyle/>
        <a:p>
          <a:pPr>
            <a:lnSpc>
              <a:spcPct val="125000"/>
            </a:lnSpc>
          </a:pPr>
          <a:r>
            <a:rPr lang="en-US" sz="1500" dirty="0">
              <a:latin typeface="Arial" panose="020B0604020202020204" pitchFamily="34" charset="0"/>
              <a:ea typeface="Cambria" panose="02040503050406030204" pitchFamily="18" charset="0"/>
              <a:cs typeface="Arial" panose="020B0604020202020204" pitchFamily="34" charset="0"/>
            </a:rPr>
            <a:t>Done a lot of work in information enablement. Currently, focusing on rolling out solutions for trade enablement</a:t>
          </a:r>
          <a:endParaRPr lang="en-US" sz="1500" dirty="0">
            <a:solidFill>
              <a:schemeClr val="accent1"/>
            </a:solidFill>
            <a:latin typeface="Arial" panose="020B0604020202020204" pitchFamily="34" charset="0"/>
            <a:ea typeface="Cambria" panose="02040503050406030204" pitchFamily="18" charset="0"/>
            <a:cs typeface="Arial" panose="020B0604020202020204" pitchFamily="34" charset="0"/>
          </a:endParaRPr>
        </a:p>
      </dgm:t>
    </dgm:pt>
    <dgm:pt modelId="{A6AF391F-DB0C-4BB0-971E-9512F7E52CC5}" type="parTrans" cxnId="{564192F4-D0A4-4C0F-B0A2-9A28BC5D34EC}">
      <dgm:prSet/>
      <dgm:spPr/>
      <dgm:t>
        <a:bodyPr/>
        <a:lstStyle/>
        <a:p>
          <a:endParaRPr lang="en-US" sz="1500">
            <a:latin typeface="Arial" panose="020B0604020202020204" pitchFamily="34" charset="0"/>
            <a:ea typeface="Cambria" panose="02040503050406030204" pitchFamily="18" charset="0"/>
            <a:cs typeface="Arial" panose="020B0604020202020204" pitchFamily="34" charset="0"/>
          </a:endParaRPr>
        </a:p>
      </dgm:t>
    </dgm:pt>
    <dgm:pt modelId="{63A23D58-1300-44D8-8B7F-0E99826ED7FD}" type="sibTrans" cxnId="{564192F4-D0A4-4C0F-B0A2-9A28BC5D34EC}">
      <dgm:prSet/>
      <dgm:spPr/>
      <dgm:t>
        <a:bodyPr/>
        <a:lstStyle/>
        <a:p>
          <a:endParaRPr lang="en-US" sz="1500">
            <a:latin typeface="Arial" panose="020B0604020202020204" pitchFamily="34" charset="0"/>
            <a:ea typeface="Cambria" panose="02040503050406030204" pitchFamily="18" charset="0"/>
            <a:cs typeface="Arial" panose="020B0604020202020204" pitchFamily="34" charset="0"/>
          </a:endParaRPr>
        </a:p>
      </dgm:t>
    </dgm:pt>
    <dgm:pt modelId="{2A21054F-FE13-46D3-8A59-F46CBC5C9468}">
      <dgm:prSet/>
      <dgm:spPr/>
      <dgm:t>
        <a:bodyPr/>
        <a:lstStyle/>
        <a:p>
          <a:endParaRPr lang="en-IN"/>
        </a:p>
      </dgm:t>
    </dgm:pt>
    <dgm:pt modelId="{8360A256-61BA-456E-9081-6BECAF16F760}" type="parTrans" cxnId="{8609F098-C8D5-48AC-99AA-65DD98BE516B}">
      <dgm:prSet/>
      <dgm:spPr/>
      <dgm:t>
        <a:bodyPr/>
        <a:lstStyle/>
        <a:p>
          <a:endParaRPr lang="en-IN"/>
        </a:p>
      </dgm:t>
    </dgm:pt>
    <dgm:pt modelId="{183E0BC7-E236-4348-8DE2-B7C97DB03D6E}" type="sibTrans" cxnId="{8609F098-C8D5-48AC-99AA-65DD98BE516B}">
      <dgm:prSet/>
      <dgm:spPr/>
      <dgm:t>
        <a:bodyPr/>
        <a:lstStyle/>
        <a:p>
          <a:endParaRPr lang="en-IN"/>
        </a:p>
      </dgm:t>
    </dgm:pt>
    <dgm:pt modelId="{10FA74B7-0BE2-4A28-9382-6D3DAE87CDBF}" type="pres">
      <dgm:prSet presAssocID="{86817B07-F1B6-4C3C-AE27-92891FBAD979}" presName="arrowDiagram" presStyleCnt="0">
        <dgm:presLayoutVars>
          <dgm:chMax val="5"/>
          <dgm:dir/>
          <dgm:resizeHandles val="exact"/>
        </dgm:presLayoutVars>
      </dgm:prSet>
      <dgm:spPr/>
    </dgm:pt>
    <dgm:pt modelId="{3BA3DCFE-9CD8-4A90-8294-3911CC9B85F1}" type="pres">
      <dgm:prSet presAssocID="{86817B07-F1B6-4C3C-AE27-92891FBAD979}" presName="arrow" presStyleLbl="bgShp" presStyleIdx="0" presStyleCnt="1" custScaleX="135951"/>
      <dgm:spPr>
        <a:solidFill>
          <a:schemeClr val="bg1">
            <a:lumMod val="95000"/>
          </a:schemeClr>
        </a:solidFill>
      </dgm:spPr>
    </dgm:pt>
    <dgm:pt modelId="{DA0CF997-8577-48E7-9FA7-CD97ED040978}" type="pres">
      <dgm:prSet presAssocID="{86817B07-F1B6-4C3C-AE27-92891FBAD979}" presName="arrowDiagram4" presStyleCnt="0"/>
      <dgm:spPr/>
    </dgm:pt>
    <dgm:pt modelId="{E9B7D744-251B-4EF7-B880-EEB0CAB87E5E}" type="pres">
      <dgm:prSet presAssocID="{887B8E05-BB19-413F-8E35-11369A9D670F}" presName="bullet4a" presStyleLbl="node1" presStyleIdx="0" presStyleCnt="4" custLinFactX="-300000" custLinFactNeighborX="-397265" custLinFactNeighborY="80675"/>
      <dgm:spPr>
        <a:solidFill>
          <a:srgbClr val="00B0F0"/>
        </a:solidFill>
      </dgm:spPr>
    </dgm:pt>
    <dgm:pt modelId="{A4ED7A8F-DE78-4FF7-A76E-304CC144E1A4}" type="pres">
      <dgm:prSet presAssocID="{887B8E05-BB19-413F-8E35-11369A9D670F}" presName="textBox4a" presStyleLbl="revTx" presStyleIdx="0" presStyleCnt="4" custScaleX="148614" custLinFactNeighborX="-61232" custLinFactNeighborY="891">
        <dgm:presLayoutVars>
          <dgm:bulletEnabled val="1"/>
        </dgm:presLayoutVars>
      </dgm:prSet>
      <dgm:spPr/>
    </dgm:pt>
    <dgm:pt modelId="{58042FF4-1D45-42DE-8E80-64E73905F026}" type="pres">
      <dgm:prSet presAssocID="{A0DE817D-1618-492F-9F5A-32E382DC2882}" presName="bullet4b" presStyleLbl="node1" presStyleIdx="1" presStyleCnt="4" custLinFactX="-95494" custLinFactNeighborX="-100000" custLinFactNeighborY="9940"/>
      <dgm:spPr>
        <a:solidFill>
          <a:srgbClr val="00B0F0"/>
        </a:solidFill>
      </dgm:spPr>
    </dgm:pt>
    <dgm:pt modelId="{C83B901D-9386-4785-A425-E17066898989}" type="pres">
      <dgm:prSet presAssocID="{A0DE817D-1618-492F-9F5A-32E382DC2882}" presName="textBox4b" presStyleLbl="revTx" presStyleIdx="1" presStyleCnt="4" custScaleX="128893" custScaleY="53419" custLinFactNeighborX="-16396" custLinFactNeighborY="-24129">
        <dgm:presLayoutVars>
          <dgm:bulletEnabled val="1"/>
        </dgm:presLayoutVars>
      </dgm:prSet>
      <dgm:spPr/>
    </dgm:pt>
    <dgm:pt modelId="{1A10605F-801C-491F-B556-334EAF05726C}" type="pres">
      <dgm:prSet presAssocID="{2A21054F-FE13-46D3-8A59-F46CBC5C9468}" presName="bullet4c" presStyleLbl="node1" presStyleIdx="2" presStyleCnt="4" custLinFactNeighborX="3509" custLinFactNeighborY="9127"/>
      <dgm:spPr>
        <a:solidFill>
          <a:srgbClr val="00B0F0"/>
        </a:solidFill>
      </dgm:spPr>
    </dgm:pt>
    <dgm:pt modelId="{E1ABF939-FEF7-4085-B0D9-7E2D510E0B5A}" type="pres">
      <dgm:prSet presAssocID="{2A21054F-FE13-46D3-8A59-F46CBC5C9468}" presName="textBox4c" presStyleLbl="revTx" presStyleIdx="2" presStyleCnt="4">
        <dgm:presLayoutVars>
          <dgm:bulletEnabled val="1"/>
        </dgm:presLayoutVars>
      </dgm:prSet>
      <dgm:spPr/>
    </dgm:pt>
    <dgm:pt modelId="{E61FB0E3-DF44-4090-ABC8-D7A91E199217}" type="pres">
      <dgm:prSet presAssocID="{2614AD9D-E3EE-40D7-97D0-6B43329E22F3}" presName="bullet4d" presStyleLbl="node1" presStyleIdx="3" presStyleCnt="4" custLinFactNeighborX="95203" custLinFactNeighborY="14934"/>
      <dgm:spPr>
        <a:solidFill>
          <a:srgbClr val="00B0F0"/>
        </a:solidFill>
      </dgm:spPr>
    </dgm:pt>
    <dgm:pt modelId="{AD8760DA-0494-4935-B332-3C5D9E8AE99B}" type="pres">
      <dgm:prSet presAssocID="{2614AD9D-E3EE-40D7-97D0-6B43329E22F3}" presName="textBox4d" presStyleLbl="revTx" presStyleIdx="3" presStyleCnt="4" custScaleX="148149" custScaleY="45030" custLinFactNeighborX="59330" custLinFactNeighborY="-17971">
        <dgm:presLayoutVars>
          <dgm:bulletEnabled val="1"/>
        </dgm:presLayoutVars>
      </dgm:prSet>
      <dgm:spPr/>
    </dgm:pt>
  </dgm:ptLst>
  <dgm:cxnLst>
    <dgm:cxn modelId="{87A4CE0E-52DB-4BAB-A99B-5F8B84B2FE4C}" srcId="{86817B07-F1B6-4C3C-AE27-92891FBAD979}" destId="{A0DE817D-1618-492F-9F5A-32E382DC2882}" srcOrd="1" destOrd="0" parTransId="{0A706EB7-7087-48E5-A15E-CEA98721D580}" sibTransId="{D3A8E23B-3CD7-45B0-873E-883F6DDD88F0}"/>
    <dgm:cxn modelId="{4414571E-2AC8-4065-9D54-7D19047C1DFA}" type="presOf" srcId="{2A21054F-FE13-46D3-8A59-F46CBC5C9468}" destId="{E1ABF939-FEF7-4085-B0D9-7E2D510E0B5A}" srcOrd="0" destOrd="0" presId="urn:microsoft.com/office/officeart/2005/8/layout/arrow2"/>
    <dgm:cxn modelId="{51FD1433-75C4-4759-B4B7-486EF73EC41B}" type="presOf" srcId="{86817B07-F1B6-4C3C-AE27-92891FBAD979}" destId="{10FA74B7-0BE2-4A28-9382-6D3DAE87CDBF}" srcOrd="0" destOrd="0" presId="urn:microsoft.com/office/officeart/2005/8/layout/arrow2"/>
    <dgm:cxn modelId="{9F02BF71-8766-47EE-976E-342E49026BD1}" type="presOf" srcId="{2614AD9D-E3EE-40D7-97D0-6B43329E22F3}" destId="{AD8760DA-0494-4935-B332-3C5D9E8AE99B}" srcOrd="0" destOrd="0" presId="urn:microsoft.com/office/officeart/2005/8/layout/arrow2"/>
    <dgm:cxn modelId="{8609F098-C8D5-48AC-99AA-65DD98BE516B}" srcId="{86817B07-F1B6-4C3C-AE27-92891FBAD979}" destId="{2A21054F-FE13-46D3-8A59-F46CBC5C9468}" srcOrd="2" destOrd="0" parTransId="{8360A256-61BA-456E-9081-6BECAF16F760}" sibTransId="{183E0BC7-E236-4348-8DE2-B7C97DB03D6E}"/>
    <dgm:cxn modelId="{A020609E-2989-461B-B622-4D5090DA4B3D}" srcId="{86817B07-F1B6-4C3C-AE27-92891FBAD979}" destId="{887B8E05-BB19-413F-8E35-11369A9D670F}" srcOrd="0" destOrd="0" parTransId="{01753D2A-62E9-4490-83BC-8E3EC25EC42A}" sibTransId="{D1EF3C2C-8B14-4E01-B86C-79B1341FBB44}"/>
    <dgm:cxn modelId="{CF9E8FA8-40DD-43BF-95DD-24139691B1A1}" type="presOf" srcId="{A0DE817D-1618-492F-9F5A-32E382DC2882}" destId="{C83B901D-9386-4785-A425-E17066898989}" srcOrd="0" destOrd="0" presId="urn:microsoft.com/office/officeart/2005/8/layout/arrow2"/>
    <dgm:cxn modelId="{555053B4-EA22-45E8-B9E2-1C745C7DABF1}" type="presOf" srcId="{887B8E05-BB19-413F-8E35-11369A9D670F}" destId="{A4ED7A8F-DE78-4FF7-A76E-304CC144E1A4}" srcOrd="0" destOrd="0" presId="urn:microsoft.com/office/officeart/2005/8/layout/arrow2"/>
    <dgm:cxn modelId="{564192F4-D0A4-4C0F-B0A2-9A28BC5D34EC}" srcId="{86817B07-F1B6-4C3C-AE27-92891FBAD979}" destId="{2614AD9D-E3EE-40D7-97D0-6B43329E22F3}" srcOrd="3" destOrd="0" parTransId="{A6AF391F-DB0C-4BB0-971E-9512F7E52CC5}" sibTransId="{63A23D58-1300-44D8-8B7F-0E99826ED7FD}"/>
    <dgm:cxn modelId="{FCC72A1E-6D9A-47BA-9196-B03F9D0E7C22}" type="presParOf" srcId="{10FA74B7-0BE2-4A28-9382-6D3DAE87CDBF}" destId="{3BA3DCFE-9CD8-4A90-8294-3911CC9B85F1}" srcOrd="0" destOrd="0" presId="urn:microsoft.com/office/officeart/2005/8/layout/arrow2"/>
    <dgm:cxn modelId="{F01284D7-9DF0-45BC-A0B2-A9768BA811CC}" type="presParOf" srcId="{10FA74B7-0BE2-4A28-9382-6D3DAE87CDBF}" destId="{DA0CF997-8577-48E7-9FA7-CD97ED040978}" srcOrd="1" destOrd="0" presId="urn:microsoft.com/office/officeart/2005/8/layout/arrow2"/>
    <dgm:cxn modelId="{C8F63F59-EC6D-4D83-BC83-5E53204720BA}" type="presParOf" srcId="{DA0CF997-8577-48E7-9FA7-CD97ED040978}" destId="{E9B7D744-251B-4EF7-B880-EEB0CAB87E5E}" srcOrd="0" destOrd="0" presId="urn:microsoft.com/office/officeart/2005/8/layout/arrow2"/>
    <dgm:cxn modelId="{AF65D0FD-0BE7-4693-BF65-4D5C17E7DB7A}" type="presParOf" srcId="{DA0CF997-8577-48E7-9FA7-CD97ED040978}" destId="{A4ED7A8F-DE78-4FF7-A76E-304CC144E1A4}" srcOrd="1" destOrd="0" presId="urn:microsoft.com/office/officeart/2005/8/layout/arrow2"/>
    <dgm:cxn modelId="{E0343728-568F-4F67-BB73-D08BF719FF11}" type="presParOf" srcId="{DA0CF997-8577-48E7-9FA7-CD97ED040978}" destId="{58042FF4-1D45-42DE-8E80-64E73905F026}" srcOrd="2" destOrd="0" presId="urn:microsoft.com/office/officeart/2005/8/layout/arrow2"/>
    <dgm:cxn modelId="{99695322-7CE0-4A88-B6B1-1146915C1746}" type="presParOf" srcId="{DA0CF997-8577-48E7-9FA7-CD97ED040978}" destId="{C83B901D-9386-4785-A425-E17066898989}" srcOrd="3" destOrd="0" presId="urn:microsoft.com/office/officeart/2005/8/layout/arrow2"/>
    <dgm:cxn modelId="{BD178AB1-7AAC-46B2-8CB6-13AE59004CB9}" type="presParOf" srcId="{DA0CF997-8577-48E7-9FA7-CD97ED040978}" destId="{1A10605F-801C-491F-B556-334EAF05726C}" srcOrd="4" destOrd="0" presId="urn:microsoft.com/office/officeart/2005/8/layout/arrow2"/>
    <dgm:cxn modelId="{36C08217-086B-40CA-9871-3D01C366D56D}" type="presParOf" srcId="{DA0CF997-8577-48E7-9FA7-CD97ED040978}" destId="{E1ABF939-FEF7-4085-B0D9-7E2D510E0B5A}" srcOrd="5" destOrd="0" presId="urn:microsoft.com/office/officeart/2005/8/layout/arrow2"/>
    <dgm:cxn modelId="{31760A34-7FD9-4738-860B-C9D26E16FA82}" type="presParOf" srcId="{DA0CF997-8577-48E7-9FA7-CD97ED040978}" destId="{E61FB0E3-DF44-4090-ABC8-D7A91E199217}" srcOrd="6" destOrd="0" presId="urn:microsoft.com/office/officeart/2005/8/layout/arrow2"/>
    <dgm:cxn modelId="{A03DA36C-A311-4D6C-9E3F-BD47837845DB}" type="presParOf" srcId="{DA0CF997-8577-48E7-9FA7-CD97ED040978}" destId="{AD8760DA-0494-4935-B332-3C5D9E8AE99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3DCFE-9CD8-4A90-8294-3911CC9B85F1}">
      <dsp:nvSpPr>
        <dsp:cNvPr id="0" name=""/>
        <dsp:cNvSpPr/>
      </dsp:nvSpPr>
      <dsp:spPr>
        <a:xfrm>
          <a:off x="307338" y="0"/>
          <a:ext cx="10421622" cy="4791075"/>
        </a:xfrm>
        <a:prstGeom prst="swooshArrow">
          <a:avLst>
            <a:gd name="adj1" fmla="val 25000"/>
            <a:gd name="adj2" fmla="val 2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E9B7D744-251B-4EF7-B880-EEB0CAB87E5E}">
      <dsp:nvSpPr>
        <dsp:cNvPr id="0" name=""/>
        <dsp:cNvSpPr/>
      </dsp:nvSpPr>
      <dsp:spPr>
        <a:xfrm>
          <a:off x="1211004" y="3704882"/>
          <a:ext cx="176311" cy="176311"/>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D7A8F-DE78-4FF7-A76E-304CC144E1A4}">
      <dsp:nvSpPr>
        <dsp:cNvPr id="0" name=""/>
        <dsp:cNvSpPr/>
      </dsp:nvSpPr>
      <dsp:spPr>
        <a:xfrm>
          <a:off x="1407241" y="3650799"/>
          <a:ext cx="1948088" cy="114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24" tIns="0" rIns="0" bIns="0" numCol="1" spcCol="1270" anchor="t" anchorCtr="0">
          <a:noAutofit/>
        </a:bodyPr>
        <a:lstStyle/>
        <a:p>
          <a:pPr marL="0" lvl="0" indent="0" algn="l" defTabSz="666750">
            <a:lnSpc>
              <a:spcPct val="125000"/>
            </a:lnSpc>
            <a:spcBef>
              <a:spcPct val="0"/>
            </a:spcBef>
            <a:spcAft>
              <a:spcPct val="35000"/>
            </a:spcAft>
            <a:buNone/>
          </a:pPr>
          <a:r>
            <a:rPr lang="en-US" sz="1500" kern="1200" dirty="0">
              <a:latin typeface="Arial" panose="020B0604020202020204" pitchFamily="34" charset="0"/>
              <a:ea typeface="Cambria" panose="02040503050406030204" pitchFamily="18" charset="0"/>
              <a:cs typeface="Arial" panose="020B0604020202020204" pitchFamily="34" charset="0"/>
            </a:rPr>
            <a:t>Started in Nov’17 to provide price and news information in one polymer type i.e., PET</a:t>
          </a:r>
        </a:p>
      </dsp:txBody>
      <dsp:txXfrm>
        <a:off x="1407241" y="3650799"/>
        <a:ext cx="1948088" cy="1140275"/>
      </dsp:txXfrm>
    </dsp:sp>
    <dsp:sp modelId="{58042FF4-1D45-42DE-8E80-64E73905F026}">
      <dsp:nvSpPr>
        <dsp:cNvPr id="0" name=""/>
        <dsp:cNvSpPr/>
      </dsp:nvSpPr>
      <dsp:spPr>
        <a:xfrm>
          <a:off x="3086602" y="2478718"/>
          <a:ext cx="306628" cy="306628"/>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B901D-9386-4785-A425-E17066898989}">
      <dsp:nvSpPr>
        <dsp:cNvPr id="0" name=""/>
        <dsp:cNvSpPr/>
      </dsp:nvSpPr>
      <dsp:spPr>
        <a:xfrm>
          <a:off x="3342854" y="2583194"/>
          <a:ext cx="2074921" cy="116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76" tIns="0" rIns="0" bIns="0" numCol="1" spcCol="1270" anchor="t" anchorCtr="0">
          <a:noAutofit/>
        </a:bodyPr>
        <a:lstStyle/>
        <a:p>
          <a:pPr marL="0" lvl="0" indent="0" algn="l" defTabSz="666750">
            <a:lnSpc>
              <a:spcPct val="125000"/>
            </a:lnSpc>
            <a:spcBef>
              <a:spcPct val="0"/>
            </a:spcBef>
            <a:spcAft>
              <a:spcPct val="35000"/>
            </a:spcAft>
            <a:buNone/>
          </a:pPr>
          <a:r>
            <a:rPr lang="en-US" sz="1500" kern="1200" dirty="0">
              <a:latin typeface="Arial" panose="020B0604020202020204" pitchFamily="34" charset="0"/>
              <a:ea typeface="Cambria" panose="02040503050406030204" pitchFamily="18" charset="0"/>
              <a:cs typeface="Arial" panose="020B0604020202020204" pitchFamily="34" charset="0"/>
            </a:rPr>
            <a:t>In Jan’20 and began providing price, news information for all polymer types PET, PP, HDPE, LDPE, PVC, etc.</a:t>
          </a:r>
        </a:p>
      </dsp:txBody>
      <dsp:txXfrm>
        <a:off x="3342854" y="2583194"/>
        <a:ext cx="2074921" cy="1169620"/>
      </dsp:txXfrm>
    </dsp:sp>
    <dsp:sp modelId="{1A10605F-801C-491F-B556-334EAF05726C}">
      <dsp:nvSpPr>
        <dsp:cNvPr id="0" name=""/>
        <dsp:cNvSpPr/>
      </dsp:nvSpPr>
      <dsp:spPr>
        <a:xfrm>
          <a:off x="5290936" y="1664130"/>
          <a:ext cx="406283" cy="406283"/>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BF939-FEF7-4085-B0D9-7E2D510E0B5A}">
      <dsp:nvSpPr>
        <dsp:cNvPr id="0" name=""/>
        <dsp:cNvSpPr/>
      </dsp:nvSpPr>
      <dsp:spPr>
        <a:xfrm>
          <a:off x="5479821" y="1830190"/>
          <a:ext cx="1609801" cy="296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281" tIns="0" rIns="0" bIns="0" numCol="1" spcCol="1270" anchor="t" anchorCtr="0">
          <a:noAutofit/>
        </a:bodyPr>
        <a:lstStyle/>
        <a:p>
          <a:pPr marL="0" lvl="0" indent="0" algn="l" defTabSz="2889250">
            <a:lnSpc>
              <a:spcPct val="90000"/>
            </a:lnSpc>
            <a:spcBef>
              <a:spcPct val="0"/>
            </a:spcBef>
            <a:spcAft>
              <a:spcPct val="35000"/>
            </a:spcAft>
            <a:buNone/>
          </a:pPr>
          <a:endParaRPr lang="en-IN" sz="6500" kern="1200"/>
        </a:p>
      </dsp:txBody>
      <dsp:txXfrm>
        <a:off x="5479821" y="1830190"/>
        <a:ext cx="1609801" cy="2960884"/>
      </dsp:txXfrm>
    </dsp:sp>
    <dsp:sp modelId="{E61FB0E3-DF44-4090-ABC8-D7A91E199217}">
      <dsp:nvSpPr>
        <dsp:cNvPr id="0" name=""/>
        <dsp:cNvSpPr/>
      </dsp:nvSpPr>
      <dsp:spPr>
        <a:xfrm>
          <a:off x="7527290" y="1165021"/>
          <a:ext cx="544266" cy="544266"/>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8760DA-0494-4935-B332-3C5D9E8AE99B}">
      <dsp:nvSpPr>
        <dsp:cNvPr id="0" name=""/>
        <dsp:cNvSpPr/>
      </dsp:nvSpPr>
      <dsp:spPr>
        <a:xfrm>
          <a:off x="7848809" y="1682699"/>
          <a:ext cx="2384904" cy="154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395" tIns="0" rIns="0" bIns="0" numCol="1" spcCol="1270" anchor="t" anchorCtr="0">
          <a:noAutofit/>
        </a:bodyPr>
        <a:lstStyle/>
        <a:p>
          <a:pPr marL="0" lvl="0" indent="0" algn="l" defTabSz="666750">
            <a:lnSpc>
              <a:spcPct val="125000"/>
            </a:lnSpc>
            <a:spcBef>
              <a:spcPct val="0"/>
            </a:spcBef>
            <a:spcAft>
              <a:spcPct val="35000"/>
            </a:spcAft>
            <a:buNone/>
          </a:pPr>
          <a:r>
            <a:rPr lang="en-US" sz="1500" kern="1200" dirty="0">
              <a:latin typeface="Arial" panose="020B0604020202020204" pitchFamily="34" charset="0"/>
              <a:ea typeface="Cambria" panose="02040503050406030204" pitchFamily="18" charset="0"/>
              <a:cs typeface="Arial" panose="020B0604020202020204" pitchFamily="34" charset="0"/>
            </a:rPr>
            <a:t>Done a lot of work in information enablement. Currently, focusing on rolling out solutions for trade enablement</a:t>
          </a:r>
          <a:endParaRPr lang="en-US" sz="1500" kern="1200" dirty="0">
            <a:solidFill>
              <a:schemeClr val="accent1"/>
            </a:solidFill>
            <a:latin typeface="Arial" panose="020B0604020202020204" pitchFamily="34" charset="0"/>
            <a:ea typeface="Cambria" panose="02040503050406030204" pitchFamily="18" charset="0"/>
            <a:cs typeface="Arial" panose="020B0604020202020204" pitchFamily="34" charset="0"/>
          </a:endParaRPr>
        </a:p>
      </dsp:txBody>
      <dsp:txXfrm>
        <a:off x="7848809" y="1682699"/>
        <a:ext cx="2384904" cy="154687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A6370-D161-437B-8927-F7E90126FA1E}" type="datetimeFigureOut">
              <a:rPr lang="en-IN" smtClean="0"/>
              <a:t>26-07-2025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A2CAE-87C4-4DB7-85DF-34F9032E9A0E}" type="slidenum">
              <a:rPr lang="en-IN" smtClean="0"/>
              <a:t>‹#›</a:t>
            </a:fld>
            <a:endParaRPr lang="en-IN"/>
          </a:p>
        </p:txBody>
      </p:sp>
    </p:spTree>
    <p:extLst>
      <p:ext uri="{BB962C8B-B14F-4D97-AF65-F5344CB8AC3E}">
        <p14:creationId xmlns:p14="http://schemas.microsoft.com/office/powerpoint/2010/main" val="244889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97BA-8E2A-58D5-F0B9-3381261A6A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69FD76B-DBAA-7BF1-412B-B5CC98F977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7035D4-10B9-030A-DE84-DCC286DD23F3}"/>
              </a:ext>
            </a:extLst>
          </p:cNvPr>
          <p:cNvSpPr>
            <a:spLocks noGrp="1"/>
          </p:cNvSpPr>
          <p:nvPr>
            <p:ph type="dt" sz="half" idx="10"/>
          </p:nvPr>
        </p:nvSpPr>
        <p:spPr/>
        <p:txBody>
          <a:bodyPr/>
          <a:lstStyle/>
          <a:p>
            <a:fld id="{68C10A7E-D582-42E5-A811-2B551506762E}" type="datetime1">
              <a:rPr lang="en-IN" smtClean="0"/>
              <a:t>26-07-2025</a:t>
            </a:fld>
            <a:endParaRPr lang="en-IN"/>
          </a:p>
        </p:txBody>
      </p:sp>
      <p:sp>
        <p:nvSpPr>
          <p:cNvPr id="5" name="Footer Placeholder 4">
            <a:extLst>
              <a:ext uri="{FF2B5EF4-FFF2-40B4-BE49-F238E27FC236}">
                <a16:creationId xmlns:a16="http://schemas.microsoft.com/office/drawing/2014/main" id="{72C289F4-7255-676D-B32D-09560D2C601E}"/>
              </a:ext>
            </a:extLst>
          </p:cNvPr>
          <p:cNvSpPr>
            <a:spLocks noGrp="1"/>
          </p:cNvSpPr>
          <p:nvPr>
            <p:ph type="ftr" sz="quarter" idx="11"/>
          </p:nvPr>
        </p:nvSpPr>
        <p:spPr/>
        <p:txBody>
          <a:bodyPr/>
          <a:lstStyle/>
          <a:p>
            <a:r>
              <a:rPr lang="en-IN"/>
              <a:t>Private and Confidential</a:t>
            </a:r>
          </a:p>
        </p:txBody>
      </p:sp>
      <p:sp>
        <p:nvSpPr>
          <p:cNvPr id="6" name="Slide Number Placeholder 5">
            <a:extLst>
              <a:ext uri="{FF2B5EF4-FFF2-40B4-BE49-F238E27FC236}">
                <a16:creationId xmlns:a16="http://schemas.microsoft.com/office/drawing/2014/main" id="{080F2CEC-CB7F-8CCF-DF92-673C2652E903}"/>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206447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C329-5354-FF87-4486-BCCF588C23E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A00DC8A-303B-C52F-ADDB-6F9A2959C6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07B8D1-7803-F1D4-9140-3D93C093BC2A}"/>
              </a:ext>
            </a:extLst>
          </p:cNvPr>
          <p:cNvSpPr>
            <a:spLocks noGrp="1"/>
          </p:cNvSpPr>
          <p:nvPr>
            <p:ph type="dt" sz="half" idx="10"/>
          </p:nvPr>
        </p:nvSpPr>
        <p:spPr/>
        <p:txBody>
          <a:bodyPr/>
          <a:lstStyle/>
          <a:p>
            <a:fld id="{BF89D831-DB28-4A25-B908-F71A4AE89ECC}" type="datetime1">
              <a:rPr lang="en-IN" smtClean="0"/>
              <a:t>26-07-2025</a:t>
            </a:fld>
            <a:endParaRPr lang="en-IN"/>
          </a:p>
        </p:txBody>
      </p:sp>
      <p:sp>
        <p:nvSpPr>
          <p:cNvPr id="5" name="Footer Placeholder 4">
            <a:extLst>
              <a:ext uri="{FF2B5EF4-FFF2-40B4-BE49-F238E27FC236}">
                <a16:creationId xmlns:a16="http://schemas.microsoft.com/office/drawing/2014/main" id="{A3916BE1-0FCD-C32B-D1C6-C4C09E7476E9}"/>
              </a:ext>
            </a:extLst>
          </p:cNvPr>
          <p:cNvSpPr>
            <a:spLocks noGrp="1"/>
          </p:cNvSpPr>
          <p:nvPr>
            <p:ph type="ftr" sz="quarter" idx="11"/>
          </p:nvPr>
        </p:nvSpPr>
        <p:spPr/>
        <p:txBody>
          <a:bodyPr/>
          <a:lstStyle/>
          <a:p>
            <a:r>
              <a:rPr lang="en-IN"/>
              <a:t>Private and Confidential</a:t>
            </a:r>
          </a:p>
        </p:txBody>
      </p:sp>
      <p:sp>
        <p:nvSpPr>
          <p:cNvPr id="6" name="Slide Number Placeholder 5">
            <a:extLst>
              <a:ext uri="{FF2B5EF4-FFF2-40B4-BE49-F238E27FC236}">
                <a16:creationId xmlns:a16="http://schemas.microsoft.com/office/drawing/2014/main" id="{A77B30A5-DE13-01DC-DA4B-9F532FAFAB92}"/>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42461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721D-DEE5-54CA-1156-20F09ABB71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ED0450F-59B6-B1D4-291B-4246AF443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6EA6E3-1511-3338-BE34-E875DC022140}"/>
              </a:ext>
            </a:extLst>
          </p:cNvPr>
          <p:cNvSpPr>
            <a:spLocks noGrp="1"/>
          </p:cNvSpPr>
          <p:nvPr>
            <p:ph type="dt" sz="half" idx="10"/>
          </p:nvPr>
        </p:nvSpPr>
        <p:spPr/>
        <p:txBody>
          <a:bodyPr/>
          <a:lstStyle/>
          <a:p>
            <a:fld id="{338CBEC9-15D7-4F96-8A9B-EA90CEACEB33}" type="datetime1">
              <a:rPr lang="en-IN" smtClean="0"/>
              <a:t>26-07-2025</a:t>
            </a:fld>
            <a:endParaRPr lang="en-IN"/>
          </a:p>
        </p:txBody>
      </p:sp>
      <p:sp>
        <p:nvSpPr>
          <p:cNvPr id="5" name="Footer Placeholder 4">
            <a:extLst>
              <a:ext uri="{FF2B5EF4-FFF2-40B4-BE49-F238E27FC236}">
                <a16:creationId xmlns:a16="http://schemas.microsoft.com/office/drawing/2014/main" id="{C0840D20-4C04-D6C3-F410-EDDCB3174123}"/>
              </a:ext>
            </a:extLst>
          </p:cNvPr>
          <p:cNvSpPr>
            <a:spLocks noGrp="1"/>
          </p:cNvSpPr>
          <p:nvPr>
            <p:ph type="ftr" sz="quarter" idx="11"/>
          </p:nvPr>
        </p:nvSpPr>
        <p:spPr/>
        <p:txBody>
          <a:bodyPr/>
          <a:lstStyle/>
          <a:p>
            <a:r>
              <a:rPr lang="en-IN"/>
              <a:t>Private and Confidential</a:t>
            </a:r>
          </a:p>
        </p:txBody>
      </p:sp>
      <p:sp>
        <p:nvSpPr>
          <p:cNvPr id="6" name="Slide Number Placeholder 5">
            <a:extLst>
              <a:ext uri="{FF2B5EF4-FFF2-40B4-BE49-F238E27FC236}">
                <a16:creationId xmlns:a16="http://schemas.microsoft.com/office/drawing/2014/main" id="{2B2F2B5E-9517-09D9-FDC2-A91519E72ADB}"/>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191533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8245-F2D1-D7CC-ED14-69AF5BF056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3EBB09B-17A5-5497-6FED-0343AD4A3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9C44FB-2750-B23D-92A4-0F0D64CCD288}"/>
              </a:ext>
            </a:extLst>
          </p:cNvPr>
          <p:cNvSpPr>
            <a:spLocks noGrp="1"/>
          </p:cNvSpPr>
          <p:nvPr>
            <p:ph type="dt" sz="half" idx="10"/>
          </p:nvPr>
        </p:nvSpPr>
        <p:spPr/>
        <p:txBody>
          <a:bodyPr/>
          <a:lstStyle/>
          <a:p>
            <a:fld id="{29390C22-E52C-4398-8CE7-098BBB7AA5F8}" type="datetime1">
              <a:rPr lang="en-IN" smtClean="0"/>
              <a:t>26-07-2025</a:t>
            </a:fld>
            <a:endParaRPr lang="en-IN"/>
          </a:p>
        </p:txBody>
      </p:sp>
      <p:sp>
        <p:nvSpPr>
          <p:cNvPr id="5" name="Footer Placeholder 4">
            <a:extLst>
              <a:ext uri="{FF2B5EF4-FFF2-40B4-BE49-F238E27FC236}">
                <a16:creationId xmlns:a16="http://schemas.microsoft.com/office/drawing/2014/main" id="{F0A9E677-A02F-2CFE-7B78-D7DB1D9F138B}"/>
              </a:ext>
            </a:extLst>
          </p:cNvPr>
          <p:cNvSpPr>
            <a:spLocks noGrp="1"/>
          </p:cNvSpPr>
          <p:nvPr>
            <p:ph type="ftr" sz="quarter" idx="11"/>
          </p:nvPr>
        </p:nvSpPr>
        <p:spPr/>
        <p:txBody>
          <a:bodyPr/>
          <a:lstStyle/>
          <a:p>
            <a:r>
              <a:rPr lang="en-IN"/>
              <a:t>Private and Confidential</a:t>
            </a:r>
          </a:p>
        </p:txBody>
      </p:sp>
      <p:sp>
        <p:nvSpPr>
          <p:cNvPr id="6" name="Slide Number Placeholder 5">
            <a:extLst>
              <a:ext uri="{FF2B5EF4-FFF2-40B4-BE49-F238E27FC236}">
                <a16:creationId xmlns:a16="http://schemas.microsoft.com/office/drawing/2014/main" id="{E04A0AD0-1F05-3BD5-AB63-14031C0A9BC6}"/>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418677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E9E9-FB36-2F2A-EDD5-F870C07286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138FA24-0D7F-A3CB-6188-BC492CD18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809E7-0309-1C6C-B2B4-8FC010F40C05}"/>
              </a:ext>
            </a:extLst>
          </p:cNvPr>
          <p:cNvSpPr>
            <a:spLocks noGrp="1"/>
          </p:cNvSpPr>
          <p:nvPr>
            <p:ph type="dt" sz="half" idx="10"/>
          </p:nvPr>
        </p:nvSpPr>
        <p:spPr/>
        <p:txBody>
          <a:bodyPr/>
          <a:lstStyle/>
          <a:p>
            <a:fld id="{A41E50D6-59C9-4608-8901-61AB3AE0DD9D}" type="datetime1">
              <a:rPr lang="en-IN" smtClean="0"/>
              <a:t>26-07-2025</a:t>
            </a:fld>
            <a:endParaRPr lang="en-IN"/>
          </a:p>
        </p:txBody>
      </p:sp>
      <p:sp>
        <p:nvSpPr>
          <p:cNvPr id="5" name="Footer Placeholder 4">
            <a:extLst>
              <a:ext uri="{FF2B5EF4-FFF2-40B4-BE49-F238E27FC236}">
                <a16:creationId xmlns:a16="http://schemas.microsoft.com/office/drawing/2014/main" id="{A6C3B172-93DA-5D86-9D11-25B369018C31}"/>
              </a:ext>
            </a:extLst>
          </p:cNvPr>
          <p:cNvSpPr>
            <a:spLocks noGrp="1"/>
          </p:cNvSpPr>
          <p:nvPr>
            <p:ph type="ftr" sz="quarter" idx="11"/>
          </p:nvPr>
        </p:nvSpPr>
        <p:spPr/>
        <p:txBody>
          <a:bodyPr/>
          <a:lstStyle/>
          <a:p>
            <a:r>
              <a:rPr lang="en-IN"/>
              <a:t>Private and Confidential</a:t>
            </a:r>
          </a:p>
        </p:txBody>
      </p:sp>
      <p:sp>
        <p:nvSpPr>
          <p:cNvPr id="6" name="Slide Number Placeholder 5">
            <a:extLst>
              <a:ext uri="{FF2B5EF4-FFF2-40B4-BE49-F238E27FC236}">
                <a16:creationId xmlns:a16="http://schemas.microsoft.com/office/drawing/2014/main" id="{1821F1D2-8E84-5D7B-6843-E4C261AD130B}"/>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107148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3045-E46F-3B09-677E-833A846CE95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0E9774E-312A-5B4B-BFBC-DE273613FB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542200B-72CC-D54F-F31C-707F23E16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633D104-0B15-6D62-4922-D4FDCA2E26A7}"/>
              </a:ext>
            </a:extLst>
          </p:cNvPr>
          <p:cNvSpPr>
            <a:spLocks noGrp="1"/>
          </p:cNvSpPr>
          <p:nvPr>
            <p:ph type="dt" sz="half" idx="10"/>
          </p:nvPr>
        </p:nvSpPr>
        <p:spPr/>
        <p:txBody>
          <a:bodyPr/>
          <a:lstStyle/>
          <a:p>
            <a:fld id="{DF4E2744-8D7C-4388-874C-7960F9B3B495}" type="datetime1">
              <a:rPr lang="en-IN" smtClean="0"/>
              <a:t>26-07-2025</a:t>
            </a:fld>
            <a:endParaRPr lang="en-IN"/>
          </a:p>
        </p:txBody>
      </p:sp>
      <p:sp>
        <p:nvSpPr>
          <p:cNvPr id="6" name="Footer Placeholder 5">
            <a:extLst>
              <a:ext uri="{FF2B5EF4-FFF2-40B4-BE49-F238E27FC236}">
                <a16:creationId xmlns:a16="http://schemas.microsoft.com/office/drawing/2014/main" id="{DB15C3AF-D4B1-3E58-F831-1D25C96F176E}"/>
              </a:ext>
            </a:extLst>
          </p:cNvPr>
          <p:cNvSpPr>
            <a:spLocks noGrp="1"/>
          </p:cNvSpPr>
          <p:nvPr>
            <p:ph type="ftr" sz="quarter" idx="11"/>
          </p:nvPr>
        </p:nvSpPr>
        <p:spPr/>
        <p:txBody>
          <a:bodyPr/>
          <a:lstStyle/>
          <a:p>
            <a:r>
              <a:rPr lang="en-IN"/>
              <a:t>Private and Confidential</a:t>
            </a:r>
          </a:p>
        </p:txBody>
      </p:sp>
      <p:sp>
        <p:nvSpPr>
          <p:cNvPr id="7" name="Slide Number Placeholder 6">
            <a:extLst>
              <a:ext uri="{FF2B5EF4-FFF2-40B4-BE49-F238E27FC236}">
                <a16:creationId xmlns:a16="http://schemas.microsoft.com/office/drawing/2014/main" id="{811D5653-13E0-A9E5-375C-F258A28BC476}"/>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312947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3A65-6161-5C3B-7B67-891FDCF8D32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22B7CA9-DBF1-3240-CD35-FF620C993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5B4A56-270C-8409-2BBD-F8FB854925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1A442D5-D693-AB8C-CDB5-BFD5BDECF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169E42-B544-F76B-D91D-B4C03EA069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CF8C7FB-EDE0-6E76-5FAD-44E879A7C81B}"/>
              </a:ext>
            </a:extLst>
          </p:cNvPr>
          <p:cNvSpPr>
            <a:spLocks noGrp="1"/>
          </p:cNvSpPr>
          <p:nvPr>
            <p:ph type="dt" sz="half" idx="10"/>
          </p:nvPr>
        </p:nvSpPr>
        <p:spPr/>
        <p:txBody>
          <a:bodyPr/>
          <a:lstStyle/>
          <a:p>
            <a:fld id="{2EE9F8A7-E134-45E2-A43F-EDF51716AC9F}" type="datetime1">
              <a:rPr lang="en-IN" smtClean="0"/>
              <a:t>26-07-2025</a:t>
            </a:fld>
            <a:endParaRPr lang="en-IN"/>
          </a:p>
        </p:txBody>
      </p:sp>
      <p:sp>
        <p:nvSpPr>
          <p:cNvPr id="8" name="Footer Placeholder 7">
            <a:extLst>
              <a:ext uri="{FF2B5EF4-FFF2-40B4-BE49-F238E27FC236}">
                <a16:creationId xmlns:a16="http://schemas.microsoft.com/office/drawing/2014/main" id="{93461579-F5CB-FA37-5AA9-1A440CB793B5}"/>
              </a:ext>
            </a:extLst>
          </p:cNvPr>
          <p:cNvSpPr>
            <a:spLocks noGrp="1"/>
          </p:cNvSpPr>
          <p:nvPr>
            <p:ph type="ftr" sz="quarter" idx="11"/>
          </p:nvPr>
        </p:nvSpPr>
        <p:spPr/>
        <p:txBody>
          <a:bodyPr/>
          <a:lstStyle/>
          <a:p>
            <a:r>
              <a:rPr lang="en-IN"/>
              <a:t>Private and Confidential</a:t>
            </a:r>
          </a:p>
        </p:txBody>
      </p:sp>
      <p:sp>
        <p:nvSpPr>
          <p:cNvPr id="9" name="Slide Number Placeholder 8">
            <a:extLst>
              <a:ext uri="{FF2B5EF4-FFF2-40B4-BE49-F238E27FC236}">
                <a16:creationId xmlns:a16="http://schemas.microsoft.com/office/drawing/2014/main" id="{55DD010D-1544-2A03-F849-F2007838FBED}"/>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58177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0EF2-7D55-25C0-09F4-F724145A0E1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7795862-72AA-4403-3E27-FB4EC3C87130}"/>
              </a:ext>
            </a:extLst>
          </p:cNvPr>
          <p:cNvSpPr>
            <a:spLocks noGrp="1"/>
          </p:cNvSpPr>
          <p:nvPr>
            <p:ph type="dt" sz="half" idx="10"/>
          </p:nvPr>
        </p:nvSpPr>
        <p:spPr/>
        <p:txBody>
          <a:bodyPr/>
          <a:lstStyle/>
          <a:p>
            <a:fld id="{A9A8315B-61FD-4DF4-B2E3-A284D41B03EE}" type="datetime1">
              <a:rPr lang="en-IN" smtClean="0"/>
              <a:t>26-07-2025</a:t>
            </a:fld>
            <a:endParaRPr lang="en-IN"/>
          </a:p>
        </p:txBody>
      </p:sp>
      <p:sp>
        <p:nvSpPr>
          <p:cNvPr id="4" name="Footer Placeholder 3">
            <a:extLst>
              <a:ext uri="{FF2B5EF4-FFF2-40B4-BE49-F238E27FC236}">
                <a16:creationId xmlns:a16="http://schemas.microsoft.com/office/drawing/2014/main" id="{76EE669C-9064-10D5-CF7D-F2B0A3C8534C}"/>
              </a:ext>
            </a:extLst>
          </p:cNvPr>
          <p:cNvSpPr>
            <a:spLocks noGrp="1"/>
          </p:cNvSpPr>
          <p:nvPr>
            <p:ph type="ftr" sz="quarter" idx="11"/>
          </p:nvPr>
        </p:nvSpPr>
        <p:spPr/>
        <p:txBody>
          <a:bodyPr/>
          <a:lstStyle/>
          <a:p>
            <a:r>
              <a:rPr lang="en-IN"/>
              <a:t>Private and Confidential</a:t>
            </a:r>
          </a:p>
        </p:txBody>
      </p:sp>
      <p:sp>
        <p:nvSpPr>
          <p:cNvPr id="5" name="Slide Number Placeholder 4">
            <a:extLst>
              <a:ext uri="{FF2B5EF4-FFF2-40B4-BE49-F238E27FC236}">
                <a16:creationId xmlns:a16="http://schemas.microsoft.com/office/drawing/2014/main" id="{B0EFED93-FEB9-1DB3-269E-4D2A41C6F13F}"/>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150912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D5422-EE7A-AA70-3409-809BFFCBD85E}"/>
              </a:ext>
            </a:extLst>
          </p:cNvPr>
          <p:cNvSpPr>
            <a:spLocks noGrp="1"/>
          </p:cNvSpPr>
          <p:nvPr>
            <p:ph type="dt" sz="half" idx="10"/>
          </p:nvPr>
        </p:nvSpPr>
        <p:spPr/>
        <p:txBody>
          <a:bodyPr/>
          <a:lstStyle/>
          <a:p>
            <a:fld id="{0756C6FC-A821-45E2-834C-D3D1E289C846}" type="datetime1">
              <a:rPr lang="en-IN" smtClean="0"/>
              <a:t>26-07-2025</a:t>
            </a:fld>
            <a:endParaRPr lang="en-IN"/>
          </a:p>
        </p:txBody>
      </p:sp>
      <p:sp>
        <p:nvSpPr>
          <p:cNvPr id="3" name="Footer Placeholder 2">
            <a:extLst>
              <a:ext uri="{FF2B5EF4-FFF2-40B4-BE49-F238E27FC236}">
                <a16:creationId xmlns:a16="http://schemas.microsoft.com/office/drawing/2014/main" id="{EAE05401-D2C4-2E8A-688F-A4F5DD38E381}"/>
              </a:ext>
            </a:extLst>
          </p:cNvPr>
          <p:cNvSpPr>
            <a:spLocks noGrp="1"/>
          </p:cNvSpPr>
          <p:nvPr>
            <p:ph type="ftr" sz="quarter" idx="11"/>
          </p:nvPr>
        </p:nvSpPr>
        <p:spPr/>
        <p:txBody>
          <a:bodyPr/>
          <a:lstStyle/>
          <a:p>
            <a:r>
              <a:rPr lang="en-IN"/>
              <a:t>Private and Confidential</a:t>
            </a:r>
          </a:p>
        </p:txBody>
      </p:sp>
      <p:sp>
        <p:nvSpPr>
          <p:cNvPr id="4" name="Slide Number Placeholder 3">
            <a:extLst>
              <a:ext uri="{FF2B5EF4-FFF2-40B4-BE49-F238E27FC236}">
                <a16:creationId xmlns:a16="http://schemas.microsoft.com/office/drawing/2014/main" id="{3E18A3D7-A9AD-AD85-00C5-EA57D2DB8C25}"/>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169197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062D-1930-8A4F-B5F9-B7EBE7D25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0046314-2BC1-9CC1-BE32-FAD697237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6C4D7EE-39F0-0767-BD9F-0EA0CD9D8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DD090-D209-0FF6-AD53-3B2314DF15B7}"/>
              </a:ext>
            </a:extLst>
          </p:cNvPr>
          <p:cNvSpPr>
            <a:spLocks noGrp="1"/>
          </p:cNvSpPr>
          <p:nvPr>
            <p:ph type="dt" sz="half" idx="10"/>
          </p:nvPr>
        </p:nvSpPr>
        <p:spPr/>
        <p:txBody>
          <a:bodyPr/>
          <a:lstStyle/>
          <a:p>
            <a:fld id="{AD461A98-C074-4A19-8A1F-A79699942661}" type="datetime1">
              <a:rPr lang="en-IN" smtClean="0"/>
              <a:t>26-07-2025</a:t>
            </a:fld>
            <a:endParaRPr lang="en-IN"/>
          </a:p>
        </p:txBody>
      </p:sp>
      <p:sp>
        <p:nvSpPr>
          <p:cNvPr id="6" name="Footer Placeholder 5">
            <a:extLst>
              <a:ext uri="{FF2B5EF4-FFF2-40B4-BE49-F238E27FC236}">
                <a16:creationId xmlns:a16="http://schemas.microsoft.com/office/drawing/2014/main" id="{692A1DB3-D5F0-5BB2-BB55-625A41429FF7}"/>
              </a:ext>
            </a:extLst>
          </p:cNvPr>
          <p:cNvSpPr>
            <a:spLocks noGrp="1"/>
          </p:cNvSpPr>
          <p:nvPr>
            <p:ph type="ftr" sz="quarter" idx="11"/>
          </p:nvPr>
        </p:nvSpPr>
        <p:spPr/>
        <p:txBody>
          <a:bodyPr/>
          <a:lstStyle/>
          <a:p>
            <a:r>
              <a:rPr lang="en-IN"/>
              <a:t>Private and Confidential</a:t>
            </a:r>
          </a:p>
        </p:txBody>
      </p:sp>
      <p:sp>
        <p:nvSpPr>
          <p:cNvPr id="7" name="Slide Number Placeholder 6">
            <a:extLst>
              <a:ext uri="{FF2B5EF4-FFF2-40B4-BE49-F238E27FC236}">
                <a16:creationId xmlns:a16="http://schemas.microsoft.com/office/drawing/2014/main" id="{E77C747F-8D8F-4522-6AD3-F86C1CF7C766}"/>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58956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41C2-4C2C-A083-493B-BE91C65CF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317E75B-EA15-2B4D-98AA-F1E51D33D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870F4FA-8507-5D5F-77C5-99318F26F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4260C-7981-02E3-8A40-7C398119EF5C}"/>
              </a:ext>
            </a:extLst>
          </p:cNvPr>
          <p:cNvSpPr>
            <a:spLocks noGrp="1"/>
          </p:cNvSpPr>
          <p:nvPr>
            <p:ph type="dt" sz="half" idx="10"/>
          </p:nvPr>
        </p:nvSpPr>
        <p:spPr/>
        <p:txBody>
          <a:bodyPr/>
          <a:lstStyle/>
          <a:p>
            <a:fld id="{A4E49807-20B7-4523-9A79-D9B966E107AE}" type="datetime1">
              <a:rPr lang="en-IN" smtClean="0"/>
              <a:t>26-07-2025</a:t>
            </a:fld>
            <a:endParaRPr lang="en-IN"/>
          </a:p>
        </p:txBody>
      </p:sp>
      <p:sp>
        <p:nvSpPr>
          <p:cNvPr id="6" name="Footer Placeholder 5">
            <a:extLst>
              <a:ext uri="{FF2B5EF4-FFF2-40B4-BE49-F238E27FC236}">
                <a16:creationId xmlns:a16="http://schemas.microsoft.com/office/drawing/2014/main" id="{A4201956-9A84-18F5-7CAA-B8018B0AF739}"/>
              </a:ext>
            </a:extLst>
          </p:cNvPr>
          <p:cNvSpPr>
            <a:spLocks noGrp="1"/>
          </p:cNvSpPr>
          <p:nvPr>
            <p:ph type="ftr" sz="quarter" idx="11"/>
          </p:nvPr>
        </p:nvSpPr>
        <p:spPr/>
        <p:txBody>
          <a:bodyPr/>
          <a:lstStyle/>
          <a:p>
            <a:r>
              <a:rPr lang="en-IN"/>
              <a:t>Private and Confidential</a:t>
            </a:r>
          </a:p>
        </p:txBody>
      </p:sp>
      <p:sp>
        <p:nvSpPr>
          <p:cNvPr id="7" name="Slide Number Placeholder 6">
            <a:extLst>
              <a:ext uri="{FF2B5EF4-FFF2-40B4-BE49-F238E27FC236}">
                <a16:creationId xmlns:a16="http://schemas.microsoft.com/office/drawing/2014/main" id="{D4100A23-193A-84C2-90BC-B80D83CC1FD4}"/>
              </a:ext>
            </a:extLst>
          </p:cNvPr>
          <p:cNvSpPr>
            <a:spLocks noGrp="1"/>
          </p:cNvSpPr>
          <p:nvPr>
            <p:ph type="sldNum" sz="quarter" idx="12"/>
          </p:nvPr>
        </p:nvSpPr>
        <p:spPr/>
        <p:txBody>
          <a:bodyPr/>
          <a:lstStyle/>
          <a:p>
            <a:fld id="{560E286E-2997-47E3-8040-42C2B0B992AC}" type="slidenum">
              <a:rPr lang="en-IN" smtClean="0"/>
              <a:t>‹#›</a:t>
            </a:fld>
            <a:endParaRPr lang="en-IN"/>
          </a:p>
        </p:txBody>
      </p:sp>
    </p:spTree>
    <p:extLst>
      <p:ext uri="{BB962C8B-B14F-4D97-AF65-F5344CB8AC3E}">
        <p14:creationId xmlns:p14="http://schemas.microsoft.com/office/powerpoint/2010/main" val="8098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17207-53E0-4DFD-2D64-AEBAE2341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7318274-37A5-BDC6-48D8-64B6B0027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D0ABC4-9562-659D-E7B6-6B1BCBF9A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AFC08-20F6-404F-9F36-4B951937FB81}" type="datetime1">
              <a:rPr lang="en-IN" smtClean="0"/>
              <a:t>26-07-2025</a:t>
            </a:fld>
            <a:endParaRPr lang="en-IN"/>
          </a:p>
        </p:txBody>
      </p:sp>
      <p:sp>
        <p:nvSpPr>
          <p:cNvPr id="5" name="Footer Placeholder 4">
            <a:extLst>
              <a:ext uri="{FF2B5EF4-FFF2-40B4-BE49-F238E27FC236}">
                <a16:creationId xmlns:a16="http://schemas.microsoft.com/office/drawing/2014/main" id="{432B368B-DFE9-EE1D-A29B-08DB52A4E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Private and Confidential</a:t>
            </a:r>
          </a:p>
        </p:txBody>
      </p:sp>
      <p:sp>
        <p:nvSpPr>
          <p:cNvPr id="6" name="Slide Number Placeholder 5">
            <a:extLst>
              <a:ext uri="{FF2B5EF4-FFF2-40B4-BE49-F238E27FC236}">
                <a16:creationId xmlns:a16="http://schemas.microsoft.com/office/drawing/2014/main" id="{AAA9A6DF-9207-53D1-76F2-42D5A46C0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E286E-2997-47E3-8040-42C2B0B992AC}" type="slidenum">
              <a:rPr lang="en-IN" smtClean="0"/>
              <a:t>‹#›</a:t>
            </a:fld>
            <a:endParaRPr lang="en-IN"/>
          </a:p>
        </p:txBody>
      </p:sp>
    </p:spTree>
    <p:extLst>
      <p:ext uri="{BB962C8B-B14F-4D97-AF65-F5344CB8AC3E}">
        <p14:creationId xmlns:p14="http://schemas.microsoft.com/office/powerpoint/2010/main" val="289398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3CDBC4-D61D-BEC7-5992-20CC7905E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0388" y="578104"/>
            <a:ext cx="3666744" cy="3669792"/>
          </a:xfrm>
          <a:prstGeom prst="rect">
            <a:avLst/>
          </a:prstGeom>
        </p:spPr>
      </p:pic>
      <p:sp>
        <p:nvSpPr>
          <p:cNvPr id="3" name="Subtitle 2">
            <a:extLst>
              <a:ext uri="{FF2B5EF4-FFF2-40B4-BE49-F238E27FC236}">
                <a16:creationId xmlns:a16="http://schemas.microsoft.com/office/drawing/2014/main" id="{E56CA801-CB7E-410F-741C-482214DD8F0C}"/>
              </a:ext>
            </a:extLst>
          </p:cNvPr>
          <p:cNvSpPr>
            <a:spLocks noGrp="1"/>
          </p:cNvSpPr>
          <p:nvPr>
            <p:ph type="subTitle" idx="1"/>
          </p:nvPr>
        </p:nvSpPr>
        <p:spPr>
          <a:xfrm>
            <a:off x="1402080" y="3942080"/>
            <a:ext cx="9144000" cy="2265680"/>
          </a:xfrm>
        </p:spPr>
        <p:txBody>
          <a:bodyPr>
            <a:normAutofit lnSpcReduction="10000"/>
          </a:bodyPr>
          <a:lstStyle/>
          <a:p>
            <a:r>
              <a:rPr lang="en-IN" sz="1500" dirty="0">
                <a:latin typeface="Arial" panose="020B0604020202020204" pitchFamily="34" charset="0"/>
                <a:cs typeface="Arial" panose="020B0604020202020204" pitchFamily="34" charset="0"/>
              </a:rPr>
              <a:t>Price   </a:t>
            </a:r>
            <a:r>
              <a:rPr lang="en-IN" sz="1500" dirty="0">
                <a:latin typeface="Cambria" panose="02040503050406030204" pitchFamily="18" charset="0"/>
                <a:ea typeface="Cambria" panose="02040503050406030204" pitchFamily="18" charset="0"/>
                <a:cs typeface="Arial" panose="020B0604020202020204" pitchFamily="34" charset="0"/>
              </a:rPr>
              <a:t>◆    </a:t>
            </a:r>
            <a:r>
              <a:rPr lang="en-IN" sz="1500" dirty="0">
                <a:latin typeface="Arial" panose="020B0604020202020204" pitchFamily="34" charset="0"/>
                <a:cs typeface="Arial" panose="020B0604020202020204" pitchFamily="34" charset="0"/>
              </a:rPr>
              <a:t>News   </a:t>
            </a:r>
            <a:r>
              <a:rPr lang="en-IN" sz="1500" dirty="0">
                <a:latin typeface="Cambria" panose="02040503050406030204" pitchFamily="18" charset="0"/>
                <a:ea typeface="Cambria" panose="02040503050406030204" pitchFamily="18" charset="0"/>
                <a:cs typeface="Arial" panose="020B0604020202020204" pitchFamily="34" charset="0"/>
              </a:rPr>
              <a:t>◆   </a:t>
            </a:r>
            <a:r>
              <a:rPr lang="en-IN" sz="1500" dirty="0">
                <a:latin typeface="Arial" panose="020B0604020202020204" pitchFamily="34" charset="0"/>
                <a:cs typeface="Arial" panose="020B0604020202020204" pitchFamily="34" charset="0"/>
              </a:rPr>
              <a:t>Trade   </a:t>
            </a:r>
          </a:p>
          <a:p>
            <a:r>
              <a:rPr lang="en-IN" sz="1500" i="1" dirty="0">
                <a:latin typeface="Arial" panose="020B0604020202020204" pitchFamily="34" charset="0"/>
                <a:cs typeface="Arial" panose="020B0604020202020204" pitchFamily="34" charset="0"/>
              </a:rPr>
              <a:t>The most reliable source for information and trade for the Plastic Recycling Industry in India.</a:t>
            </a:r>
          </a:p>
          <a:p>
            <a:r>
              <a:rPr lang="en-IN" sz="1500" b="1" dirty="0">
                <a:latin typeface="Arial" panose="020B0604020202020204" pitchFamily="34" charset="0"/>
                <a:cs typeface="Arial" panose="020B0604020202020204" pitchFamily="34" charset="0"/>
              </a:rPr>
              <a:t>Download from Play Store (for Android Users) and App Store (for iPhone Users)</a:t>
            </a: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r>
              <a:rPr lang="en-IN" sz="1500" dirty="0">
                <a:latin typeface="Arial" panose="020B0604020202020204" pitchFamily="34" charset="0"/>
                <a:cs typeface="Arial" panose="020B0604020202020204" pitchFamily="34" charset="0"/>
              </a:rPr>
              <a:t>Owned and Operated by:</a:t>
            </a:r>
          </a:p>
          <a:p>
            <a:r>
              <a:rPr lang="en-IN" sz="1500" dirty="0" err="1">
                <a:latin typeface="Arial" panose="020B0604020202020204" pitchFamily="34" charset="0"/>
                <a:cs typeface="Arial" panose="020B0604020202020204" pitchFamily="34" charset="0"/>
              </a:rPr>
              <a:t>Kalpataru</a:t>
            </a:r>
            <a:r>
              <a:rPr lang="en-IN" sz="1500" dirty="0">
                <a:latin typeface="Arial" panose="020B0604020202020204" pitchFamily="34" charset="0"/>
                <a:cs typeface="Arial" panose="020B0604020202020204" pitchFamily="34" charset="0"/>
              </a:rPr>
              <a:t> Polymer </a:t>
            </a:r>
            <a:r>
              <a:rPr lang="en-IN" sz="1500" dirty="0" err="1">
                <a:latin typeface="Arial" panose="020B0604020202020204" pitchFamily="34" charset="0"/>
                <a:cs typeface="Arial" panose="020B0604020202020204" pitchFamily="34" charset="0"/>
              </a:rPr>
              <a:t>Pvt.</a:t>
            </a:r>
            <a:r>
              <a:rPr lang="en-IN" sz="1500" dirty="0">
                <a:latin typeface="Arial" panose="020B0604020202020204" pitchFamily="34" charset="0"/>
                <a:cs typeface="Arial" panose="020B0604020202020204" pitchFamily="34" charset="0"/>
              </a:rPr>
              <a:t> Ltd.</a:t>
            </a:r>
          </a:p>
        </p:txBody>
      </p:sp>
      <p:sp>
        <p:nvSpPr>
          <p:cNvPr id="6" name="Footer Placeholder 5">
            <a:extLst>
              <a:ext uri="{FF2B5EF4-FFF2-40B4-BE49-F238E27FC236}">
                <a16:creationId xmlns:a16="http://schemas.microsoft.com/office/drawing/2014/main" id="{2717F005-D759-8F2B-80A6-4FEE236D831A}"/>
              </a:ext>
            </a:extLst>
          </p:cNvPr>
          <p:cNvSpPr>
            <a:spLocks noGrp="1"/>
          </p:cNvSpPr>
          <p:nvPr>
            <p:ph type="ftr" sz="quarter" idx="11"/>
          </p:nvPr>
        </p:nvSpPr>
        <p:spPr/>
        <p:txBody>
          <a:bodyPr/>
          <a:lstStyle/>
          <a:p>
            <a:r>
              <a:rPr lang="en-IN"/>
              <a:t>Private and Confidential</a:t>
            </a:r>
          </a:p>
        </p:txBody>
      </p:sp>
      <p:sp>
        <p:nvSpPr>
          <p:cNvPr id="7" name="Slide Number Placeholder 6">
            <a:extLst>
              <a:ext uri="{FF2B5EF4-FFF2-40B4-BE49-F238E27FC236}">
                <a16:creationId xmlns:a16="http://schemas.microsoft.com/office/drawing/2014/main" id="{345952BF-1020-4B0F-BC9C-DF72735AA0CD}"/>
              </a:ext>
            </a:extLst>
          </p:cNvPr>
          <p:cNvSpPr>
            <a:spLocks noGrp="1"/>
          </p:cNvSpPr>
          <p:nvPr>
            <p:ph type="sldNum" sz="quarter" idx="12"/>
          </p:nvPr>
        </p:nvSpPr>
        <p:spPr/>
        <p:txBody>
          <a:bodyPr/>
          <a:lstStyle/>
          <a:p>
            <a:fld id="{560E286E-2997-47E3-8040-42C2B0B992AC}" type="slidenum">
              <a:rPr lang="en-IN" smtClean="0"/>
              <a:t>1</a:t>
            </a:fld>
            <a:endParaRPr lang="en-IN"/>
          </a:p>
        </p:txBody>
      </p:sp>
      <p:sp>
        <p:nvSpPr>
          <p:cNvPr id="2" name="Rectangle 1">
            <a:extLst>
              <a:ext uri="{FF2B5EF4-FFF2-40B4-BE49-F238E27FC236}">
                <a16:creationId xmlns:a16="http://schemas.microsoft.com/office/drawing/2014/main" id="{AAB208EA-CAFD-D309-DF98-8577BF34D7C1}"/>
              </a:ext>
            </a:extLst>
          </p:cNvPr>
          <p:cNvSpPr/>
          <p:nvPr/>
        </p:nvSpPr>
        <p:spPr>
          <a:xfrm>
            <a:off x="264160" y="243840"/>
            <a:ext cx="1167384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2359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B1C84-18B5-7035-72BC-45144DF8707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C8B90F9-A852-E31D-9DDC-DCA7DEF00265}"/>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2A59B4C4-B724-B8C2-6607-73476EB4D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05178558-488A-5602-26E1-07316D6C5199}"/>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EE2200B6-31D5-D4A3-62A4-73F0B4AF95BA}"/>
              </a:ext>
            </a:extLst>
          </p:cNvPr>
          <p:cNvSpPr>
            <a:spLocks noGrp="1"/>
          </p:cNvSpPr>
          <p:nvPr>
            <p:ph type="sldNum" sz="quarter" idx="12"/>
          </p:nvPr>
        </p:nvSpPr>
        <p:spPr/>
        <p:txBody>
          <a:bodyPr/>
          <a:lstStyle/>
          <a:p>
            <a:fld id="{560E286E-2997-47E3-8040-42C2B0B992AC}" type="slidenum">
              <a:rPr lang="en-IN" smtClean="0"/>
              <a:t>10</a:t>
            </a:fld>
            <a:endParaRPr lang="en-IN"/>
          </a:p>
        </p:txBody>
      </p:sp>
      <p:sp>
        <p:nvSpPr>
          <p:cNvPr id="8" name="Title 1">
            <a:extLst>
              <a:ext uri="{FF2B5EF4-FFF2-40B4-BE49-F238E27FC236}">
                <a16:creationId xmlns:a16="http://schemas.microsoft.com/office/drawing/2014/main" id="{4B5F393B-E3E6-FFB0-02F0-150BA0AA4F6B}"/>
              </a:ext>
            </a:extLst>
          </p:cNvPr>
          <p:cNvSpPr>
            <a:spLocks noGrp="1"/>
          </p:cNvSpPr>
          <p:nvPr>
            <p:ph type="title"/>
          </p:nvPr>
        </p:nvSpPr>
        <p:spPr>
          <a:xfrm>
            <a:off x="502919" y="120136"/>
            <a:ext cx="3810005"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3. Buyer – Seller Contact (</a:t>
            </a:r>
            <a:r>
              <a:rPr lang="en-US" sz="1500" i="1" dirty="0">
                <a:latin typeface="Arial" panose="020B0604020202020204" pitchFamily="34" charset="0"/>
                <a:cs typeface="Arial" panose="020B0604020202020204" pitchFamily="34" charset="0"/>
              </a:rPr>
              <a:t>slide 1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D6451EA-9F43-FB06-FEEC-C58FAA2C4D10}"/>
              </a:ext>
            </a:extLst>
          </p:cNvPr>
          <p:cNvPicPr>
            <a:picLocks noChangeAspect="1"/>
          </p:cNvPicPr>
          <p:nvPr/>
        </p:nvPicPr>
        <p:blipFill>
          <a:blip r:embed="rId3">
            <a:extLst>
              <a:ext uri="{28A0092B-C50C-407E-A947-70E740481C1C}">
                <a14:useLocalDpi xmlns:a14="http://schemas.microsoft.com/office/drawing/2010/main" val="0"/>
              </a:ext>
            </a:extLst>
          </a:blip>
          <a:srcRect t="9551"/>
          <a:stretch/>
        </p:blipFill>
        <p:spPr>
          <a:xfrm>
            <a:off x="613410" y="548639"/>
            <a:ext cx="3086100" cy="6202960"/>
          </a:xfrm>
          <a:prstGeom prst="rect">
            <a:avLst/>
          </a:prstGeom>
        </p:spPr>
      </p:pic>
      <p:pic>
        <p:nvPicPr>
          <p:cNvPr id="12" name="Picture 11">
            <a:extLst>
              <a:ext uri="{FF2B5EF4-FFF2-40B4-BE49-F238E27FC236}">
                <a16:creationId xmlns:a16="http://schemas.microsoft.com/office/drawing/2014/main" id="{C426A0B6-C9C1-5118-E879-F1139B757519}"/>
              </a:ext>
            </a:extLst>
          </p:cNvPr>
          <p:cNvPicPr>
            <a:picLocks noChangeAspect="1"/>
          </p:cNvPicPr>
          <p:nvPr/>
        </p:nvPicPr>
        <p:blipFill>
          <a:blip r:embed="rId4">
            <a:extLst>
              <a:ext uri="{28A0092B-C50C-407E-A947-70E740481C1C}">
                <a14:useLocalDpi xmlns:a14="http://schemas.microsoft.com/office/drawing/2010/main" val="0"/>
              </a:ext>
            </a:extLst>
          </a:blip>
          <a:srcRect t="24128"/>
          <a:stretch/>
        </p:blipFill>
        <p:spPr>
          <a:xfrm>
            <a:off x="4312924" y="1518186"/>
            <a:ext cx="3086100" cy="5203289"/>
          </a:xfrm>
          <a:prstGeom prst="rect">
            <a:avLst/>
          </a:prstGeom>
        </p:spPr>
      </p:pic>
      <p:sp>
        <p:nvSpPr>
          <p:cNvPr id="14" name="Oval 13">
            <a:extLst>
              <a:ext uri="{FF2B5EF4-FFF2-40B4-BE49-F238E27FC236}">
                <a16:creationId xmlns:a16="http://schemas.microsoft.com/office/drawing/2014/main" id="{C69C2C03-91D1-C2B7-19C1-C2709AA29FC4}"/>
              </a:ext>
            </a:extLst>
          </p:cNvPr>
          <p:cNvSpPr/>
          <p:nvPr/>
        </p:nvSpPr>
        <p:spPr>
          <a:xfrm>
            <a:off x="2743200" y="853440"/>
            <a:ext cx="894080" cy="3047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a:extLst>
              <a:ext uri="{FF2B5EF4-FFF2-40B4-BE49-F238E27FC236}">
                <a16:creationId xmlns:a16="http://schemas.microsoft.com/office/drawing/2014/main" id="{2599B7DC-FF1E-72C2-919A-6A65850F2D58}"/>
              </a:ext>
            </a:extLst>
          </p:cNvPr>
          <p:cNvCxnSpPr>
            <a:stCxn id="14" idx="6"/>
            <a:endCxn id="12" idx="1"/>
          </p:cNvCxnSpPr>
          <p:nvPr/>
        </p:nvCxnSpPr>
        <p:spPr>
          <a:xfrm>
            <a:off x="3637280" y="1005791"/>
            <a:ext cx="675644" cy="3114040"/>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041A2AD-8409-BA4D-34AE-CA682C0E05C0}"/>
              </a:ext>
            </a:extLst>
          </p:cNvPr>
          <p:cNvPicPr>
            <a:picLocks noChangeAspect="1"/>
          </p:cNvPicPr>
          <p:nvPr/>
        </p:nvPicPr>
        <p:blipFill>
          <a:blip r:embed="rId5">
            <a:extLst>
              <a:ext uri="{28A0092B-C50C-407E-A947-70E740481C1C}">
                <a14:useLocalDpi xmlns:a14="http://schemas.microsoft.com/office/drawing/2010/main" val="0"/>
              </a:ext>
            </a:extLst>
          </a:blip>
          <a:srcRect t="25333"/>
          <a:stretch/>
        </p:blipFill>
        <p:spPr>
          <a:xfrm>
            <a:off x="7834626" y="1565695"/>
            <a:ext cx="3086100" cy="5120640"/>
          </a:xfrm>
          <a:prstGeom prst="rect">
            <a:avLst/>
          </a:prstGeom>
        </p:spPr>
      </p:pic>
      <p:sp>
        <p:nvSpPr>
          <p:cNvPr id="20" name="TextBox 19">
            <a:extLst>
              <a:ext uri="{FF2B5EF4-FFF2-40B4-BE49-F238E27FC236}">
                <a16:creationId xmlns:a16="http://schemas.microsoft.com/office/drawing/2014/main" id="{EB4D2A03-D909-58B0-CD51-F854679FAC51}"/>
              </a:ext>
            </a:extLst>
          </p:cNvPr>
          <p:cNvSpPr txBox="1"/>
          <p:nvPr/>
        </p:nvSpPr>
        <p:spPr>
          <a:xfrm>
            <a:off x="8031480" y="700861"/>
            <a:ext cx="2834640" cy="784830"/>
          </a:xfrm>
          <a:prstGeom prst="rect">
            <a:avLst/>
          </a:prstGeom>
          <a:noFill/>
        </p:spPr>
        <p:txBody>
          <a:bodyPr wrap="square" rtlCol="0">
            <a:spAutoFit/>
          </a:bodyPr>
          <a:lstStyle/>
          <a:p>
            <a:r>
              <a:rPr lang="en-IN" sz="1500" dirty="0">
                <a:latin typeface="Segoe Print" panose="02000600000000000000" pitchFamily="2" charset="0"/>
              </a:rPr>
              <a:t>You can also see Market Depth of any Product with Live! Buyers and Sellers.</a:t>
            </a:r>
          </a:p>
        </p:txBody>
      </p:sp>
    </p:spTree>
    <p:extLst>
      <p:ext uri="{BB962C8B-B14F-4D97-AF65-F5344CB8AC3E}">
        <p14:creationId xmlns:p14="http://schemas.microsoft.com/office/powerpoint/2010/main" val="121495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753F-2F35-D93B-3BEA-46ABC8051E8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4332ED5-FCA4-8C9E-C61C-FC4689C816F9}"/>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2596782D-A2BD-77A2-5FA6-294B09E48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3F6281CA-4746-CB6B-70EF-A4CF4490E1FF}"/>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08C23048-58F2-C882-76B8-6BDFC0042B85}"/>
              </a:ext>
            </a:extLst>
          </p:cNvPr>
          <p:cNvSpPr>
            <a:spLocks noGrp="1"/>
          </p:cNvSpPr>
          <p:nvPr>
            <p:ph type="sldNum" sz="quarter" idx="12"/>
          </p:nvPr>
        </p:nvSpPr>
        <p:spPr/>
        <p:txBody>
          <a:bodyPr/>
          <a:lstStyle/>
          <a:p>
            <a:fld id="{560E286E-2997-47E3-8040-42C2B0B992AC}" type="slidenum">
              <a:rPr lang="en-IN" smtClean="0"/>
              <a:t>11</a:t>
            </a:fld>
            <a:endParaRPr lang="en-IN"/>
          </a:p>
        </p:txBody>
      </p:sp>
      <p:sp>
        <p:nvSpPr>
          <p:cNvPr id="8" name="Title 1">
            <a:extLst>
              <a:ext uri="{FF2B5EF4-FFF2-40B4-BE49-F238E27FC236}">
                <a16:creationId xmlns:a16="http://schemas.microsoft.com/office/drawing/2014/main" id="{DFAFD862-18AA-CC8F-19DC-FF32D08D8D7A}"/>
              </a:ext>
            </a:extLst>
          </p:cNvPr>
          <p:cNvSpPr>
            <a:spLocks noGrp="1"/>
          </p:cNvSpPr>
          <p:nvPr>
            <p:ph type="title"/>
          </p:nvPr>
        </p:nvSpPr>
        <p:spPr>
          <a:xfrm>
            <a:off x="502919" y="120136"/>
            <a:ext cx="4661747"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4. Virgin Price Information (</a:t>
            </a:r>
            <a:r>
              <a:rPr lang="en-US" sz="1500" i="1" dirty="0">
                <a:latin typeface="Arial" panose="020B0604020202020204" pitchFamily="34" charset="0"/>
                <a:cs typeface="Arial" panose="020B0604020202020204" pitchFamily="34" charset="0"/>
              </a:rPr>
              <a:t>slide 1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DF5D19D-2994-500C-98D7-2EA2EED201CA}"/>
              </a:ext>
            </a:extLst>
          </p:cNvPr>
          <p:cNvSpPr txBox="1"/>
          <p:nvPr/>
        </p:nvSpPr>
        <p:spPr>
          <a:xfrm>
            <a:off x="736601" y="700905"/>
            <a:ext cx="4428066" cy="456041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200000"/>
              </a:lnSpc>
              <a:spcAft>
                <a:spcPts val="600"/>
              </a:spcAft>
            </a:pPr>
            <a:r>
              <a:rPr lang="en-US" sz="1500" dirty="0">
                <a:latin typeface="Arial" panose="020B0604020202020204" pitchFamily="34" charset="0"/>
                <a:cs typeface="Arial" panose="020B0604020202020204" pitchFamily="34" charset="0"/>
              </a:rPr>
              <a:t>We provide price list of </a:t>
            </a:r>
          </a:p>
          <a:p>
            <a:pPr marL="400050" indent="-400050">
              <a:lnSpc>
                <a:spcPct val="200000"/>
              </a:lnSpc>
              <a:spcAft>
                <a:spcPts val="600"/>
              </a:spcAft>
              <a:buAutoNum type="romanLcParenBoth"/>
            </a:pPr>
            <a:r>
              <a:rPr lang="en-US" sz="1500" dirty="0">
                <a:latin typeface="Arial" panose="020B0604020202020204" pitchFamily="34" charset="0"/>
                <a:cs typeface="Arial" panose="020B0604020202020204" pitchFamily="34" charset="0"/>
              </a:rPr>
              <a:t>feedstock (Propylene, Ethylene, PTA, MEG, PX, etc.); </a:t>
            </a:r>
          </a:p>
          <a:p>
            <a:pPr marL="400050" indent="-400050">
              <a:lnSpc>
                <a:spcPct val="200000"/>
              </a:lnSpc>
              <a:spcAft>
                <a:spcPts val="600"/>
              </a:spcAft>
              <a:buAutoNum type="romanLcParenBoth"/>
            </a:pPr>
            <a:r>
              <a:rPr lang="en-US" sz="1500" dirty="0">
                <a:latin typeface="Arial" panose="020B0604020202020204" pitchFamily="34" charset="0"/>
                <a:cs typeface="Arial" panose="020B0604020202020204" pitchFamily="34" charset="0"/>
              </a:rPr>
              <a:t>virgin granule prices; and </a:t>
            </a:r>
          </a:p>
          <a:p>
            <a:pPr marL="400050" indent="-400050">
              <a:lnSpc>
                <a:spcPct val="200000"/>
              </a:lnSpc>
              <a:spcAft>
                <a:spcPts val="600"/>
              </a:spcAft>
              <a:buAutoNum type="romanLcParenBoth"/>
            </a:pPr>
            <a:r>
              <a:rPr lang="en-US" sz="1500" dirty="0">
                <a:latin typeface="Arial" panose="020B0604020202020204" pitchFamily="34" charset="0"/>
                <a:cs typeface="Arial" panose="020B0604020202020204" pitchFamily="34" charset="0"/>
              </a:rPr>
              <a:t>daily reference prices for polyester fiber, yarn, polyester melt, and PSF export indices</a:t>
            </a:r>
          </a:p>
          <a:p>
            <a:pPr marL="400050" indent="-400050">
              <a:lnSpc>
                <a:spcPct val="200000"/>
              </a:lnSpc>
              <a:spcAft>
                <a:spcPts val="600"/>
              </a:spcAft>
              <a:buAutoNum type="romanLcParenBoth"/>
            </a:pPr>
            <a:r>
              <a:rPr lang="en-US" sz="1500" dirty="0">
                <a:latin typeface="Arial" panose="020B0604020202020204" pitchFamily="34" charset="0"/>
                <a:cs typeface="Arial" panose="020B0604020202020204" pitchFamily="34" charset="0"/>
              </a:rPr>
              <a:t> Real-time updates on oil and currency prices are also available, </a:t>
            </a:r>
          </a:p>
          <a:p>
            <a:pPr marL="400050" indent="-400050">
              <a:lnSpc>
                <a:spcPct val="200000"/>
              </a:lnSpc>
              <a:spcAft>
                <a:spcPts val="600"/>
              </a:spcAft>
              <a:buAutoNum type="romanLcParenBoth"/>
            </a:pPr>
            <a:r>
              <a:rPr lang="en-US" sz="1500" dirty="0">
                <a:latin typeface="Arial" panose="020B0604020202020204" pitchFamily="34" charset="0"/>
                <a:cs typeface="Arial" panose="020B0604020202020204" pitchFamily="34" charset="0"/>
              </a:rPr>
              <a:t>Futures prices of all Polymers.</a:t>
            </a:r>
            <a:endParaRPr lang="en-IN" sz="15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C669AA2-B7E8-8EC8-7344-7A69A9BD18A2}"/>
              </a:ext>
            </a:extLst>
          </p:cNvPr>
          <p:cNvPicPr>
            <a:picLocks noChangeAspect="1"/>
          </p:cNvPicPr>
          <p:nvPr/>
        </p:nvPicPr>
        <p:blipFill>
          <a:blip r:embed="rId3">
            <a:extLst>
              <a:ext uri="{28A0092B-C50C-407E-A947-70E740481C1C}">
                <a14:useLocalDpi xmlns:a14="http://schemas.microsoft.com/office/drawing/2010/main" val="0"/>
              </a:ext>
            </a:extLst>
          </a:blip>
          <a:srcRect t="10221"/>
          <a:stretch/>
        </p:blipFill>
        <p:spPr>
          <a:xfrm>
            <a:off x="6610350" y="272347"/>
            <a:ext cx="3086100" cy="6157095"/>
          </a:xfrm>
          <a:prstGeom prst="rect">
            <a:avLst/>
          </a:prstGeom>
        </p:spPr>
      </p:pic>
    </p:spTree>
    <p:extLst>
      <p:ext uri="{BB962C8B-B14F-4D97-AF65-F5344CB8AC3E}">
        <p14:creationId xmlns:p14="http://schemas.microsoft.com/office/powerpoint/2010/main" val="274874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3D22B-65C1-C574-C2DA-D1293430D14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555A464-2990-FDD5-F177-B642A22A7AB2}"/>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2B75DBC8-5F74-1F73-F481-5E4700038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23A1A511-89AD-5B73-A8C2-2D785EE436D9}"/>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9A354D2D-2A39-A725-3925-E720C41B119B}"/>
              </a:ext>
            </a:extLst>
          </p:cNvPr>
          <p:cNvSpPr>
            <a:spLocks noGrp="1"/>
          </p:cNvSpPr>
          <p:nvPr>
            <p:ph type="sldNum" sz="quarter" idx="12"/>
          </p:nvPr>
        </p:nvSpPr>
        <p:spPr/>
        <p:txBody>
          <a:bodyPr/>
          <a:lstStyle/>
          <a:p>
            <a:fld id="{560E286E-2997-47E3-8040-42C2B0B992AC}" type="slidenum">
              <a:rPr lang="en-IN" smtClean="0"/>
              <a:t>12</a:t>
            </a:fld>
            <a:endParaRPr lang="en-IN"/>
          </a:p>
        </p:txBody>
      </p:sp>
      <p:sp>
        <p:nvSpPr>
          <p:cNvPr id="8" name="Title 1">
            <a:extLst>
              <a:ext uri="{FF2B5EF4-FFF2-40B4-BE49-F238E27FC236}">
                <a16:creationId xmlns:a16="http://schemas.microsoft.com/office/drawing/2014/main" id="{35321E34-24FA-327F-78FE-ECC59F5CCC46}"/>
              </a:ext>
            </a:extLst>
          </p:cNvPr>
          <p:cNvSpPr>
            <a:spLocks noGrp="1"/>
          </p:cNvSpPr>
          <p:nvPr>
            <p:ph type="title"/>
          </p:nvPr>
        </p:nvSpPr>
        <p:spPr>
          <a:xfrm>
            <a:off x="502919" y="120137"/>
            <a:ext cx="4670213" cy="330712"/>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4. Virgin Price Information (</a:t>
            </a:r>
            <a:r>
              <a:rPr lang="en-US" sz="1500" i="1" dirty="0">
                <a:latin typeface="Arial" panose="020B0604020202020204" pitchFamily="34" charset="0"/>
                <a:cs typeface="Arial" panose="020B0604020202020204" pitchFamily="34" charset="0"/>
              </a:rPr>
              <a:t>slide 2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0F4E7DA-16F7-ECD0-04D1-BA951FB580FD}"/>
              </a:ext>
            </a:extLst>
          </p:cNvPr>
          <p:cNvPicPr>
            <a:picLocks noChangeAspect="1"/>
          </p:cNvPicPr>
          <p:nvPr/>
        </p:nvPicPr>
        <p:blipFill>
          <a:blip r:embed="rId3">
            <a:extLst>
              <a:ext uri="{28A0092B-C50C-407E-A947-70E740481C1C}">
                <a14:useLocalDpi xmlns:a14="http://schemas.microsoft.com/office/drawing/2010/main" val="0"/>
              </a:ext>
            </a:extLst>
          </a:blip>
          <a:srcRect t="9991"/>
          <a:stretch/>
        </p:blipFill>
        <p:spPr>
          <a:xfrm>
            <a:off x="755333" y="450848"/>
            <a:ext cx="3086100" cy="6172837"/>
          </a:xfrm>
          <a:prstGeom prst="rect">
            <a:avLst/>
          </a:prstGeom>
        </p:spPr>
      </p:pic>
      <p:pic>
        <p:nvPicPr>
          <p:cNvPr id="12" name="Picture 11">
            <a:extLst>
              <a:ext uri="{FF2B5EF4-FFF2-40B4-BE49-F238E27FC236}">
                <a16:creationId xmlns:a16="http://schemas.microsoft.com/office/drawing/2014/main" id="{1E72388D-1943-D8B6-60F1-5D483B898598}"/>
              </a:ext>
            </a:extLst>
          </p:cNvPr>
          <p:cNvPicPr>
            <a:picLocks noChangeAspect="1"/>
          </p:cNvPicPr>
          <p:nvPr/>
        </p:nvPicPr>
        <p:blipFill>
          <a:blip r:embed="rId4">
            <a:extLst>
              <a:ext uri="{28A0092B-C50C-407E-A947-70E740481C1C}">
                <a14:useLocalDpi xmlns:a14="http://schemas.microsoft.com/office/drawing/2010/main" val="0"/>
              </a:ext>
            </a:extLst>
          </a:blip>
          <a:srcRect t="9991"/>
          <a:stretch/>
        </p:blipFill>
        <p:spPr>
          <a:xfrm>
            <a:off x="4235236" y="450849"/>
            <a:ext cx="3086100" cy="6172837"/>
          </a:xfrm>
          <a:prstGeom prst="rect">
            <a:avLst/>
          </a:prstGeom>
        </p:spPr>
      </p:pic>
      <p:pic>
        <p:nvPicPr>
          <p:cNvPr id="14" name="Picture 13">
            <a:extLst>
              <a:ext uri="{FF2B5EF4-FFF2-40B4-BE49-F238E27FC236}">
                <a16:creationId xmlns:a16="http://schemas.microsoft.com/office/drawing/2014/main" id="{690F9350-95E5-71F9-45BC-7F2D20D1A6E0}"/>
              </a:ext>
            </a:extLst>
          </p:cNvPr>
          <p:cNvPicPr>
            <a:picLocks noChangeAspect="1"/>
          </p:cNvPicPr>
          <p:nvPr/>
        </p:nvPicPr>
        <p:blipFill>
          <a:blip r:embed="rId5">
            <a:extLst>
              <a:ext uri="{28A0092B-C50C-407E-A947-70E740481C1C}">
                <a14:useLocalDpi xmlns:a14="http://schemas.microsoft.com/office/drawing/2010/main" val="0"/>
              </a:ext>
            </a:extLst>
          </a:blip>
          <a:srcRect t="9991"/>
          <a:stretch/>
        </p:blipFill>
        <p:spPr>
          <a:xfrm>
            <a:off x="7660640" y="450850"/>
            <a:ext cx="3086100" cy="6172836"/>
          </a:xfrm>
          <a:prstGeom prst="rect">
            <a:avLst/>
          </a:prstGeom>
        </p:spPr>
      </p:pic>
    </p:spTree>
    <p:extLst>
      <p:ext uri="{BB962C8B-B14F-4D97-AF65-F5344CB8AC3E}">
        <p14:creationId xmlns:p14="http://schemas.microsoft.com/office/powerpoint/2010/main" val="371796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B536D-70D7-4F11-7558-5F2FADB7519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B165A78-5211-2B93-F93F-F85E17A602E9}"/>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47BE5DBD-01BA-A22A-CBA5-2C01C20D5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4901BBB9-F6A6-2573-3844-99F2FC87D0D7}"/>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CBF17994-3815-36DF-6F93-6E0360E66627}"/>
              </a:ext>
            </a:extLst>
          </p:cNvPr>
          <p:cNvSpPr>
            <a:spLocks noGrp="1"/>
          </p:cNvSpPr>
          <p:nvPr>
            <p:ph type="sldNum" sz="quarter" idx="12"/>
          </p:nvPr>
        </p:nvSpPr>
        <p:spPr/>
        <p:txBody>
          <a:bodyPr/>
          <a:lstStyle/>
          <a:p>
            <a:fld id="{560E286E-2997-47E3-8040-42C2B0B992AC}" type="slidenum">
              <a:rPr lang="en-IN" smtClean="0"/>
              <a:t>13</a:t>
            </a:fld>
            <a:endParaRPr lang="en-IN"/>
          </a:p>
        </p:txBody>
      </p:sp>
      <p:sp>
        <p:nvSpPr>
          <p:cNvPr id="8" name="Title 1">
            <a:extLst>
              <a:ext uri="{FF2B5EF4-FFF2-40B4-BE49-F238E27FC236}">
                <a16:creationId xmlns:a16="http://schemas.microsoft.com/office/drawing/2014/main" id="{AB2E16E1-C252-C68D-ACB7-5F4A717751FC}"/>
              </a:ext>
            </a:extLst>
          </p:cNvPr>
          <p:cNvSpPr>
            <a:spLocks noGrp="1"/>
          </p:cNvSpPr>
          <p:nvPr>
            <p:ph type="title"/>
          </p:nvPr>
        </p:nvSpPr>
        <p:spPr>
          <a:xfrm>
            <a:off x="739990" y="120136"/>
            <a:ext cx="2463801"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5. Companies Directory</a:t>
            </a:r>
            <a:endParaRPr lang="en-IN" sz="15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A167B71-E6F6-EA84-FEE6-D66545F618F5}"/>
              </a:ext>
            </a:extLst>
          </p:cNvPr>
          <p:cNvSpPr txBox="1"/>
          <p:nvPr/>
        </p:nvSpPr>
        <p:spPr>
          <a:xfrm>
            <a:off x="706118" y="484156"/>
            <a:ext cx="5786122" cy="540680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200000"/>
              </a:lnSpc>
              <a:spcAft>
                <a:spcPts val="600"/>
              </a:spcAft>
            </a:pPr>
            <a:r>
              <a:rPr lang="en-US" sz="1500" dirty="0">
                <a:latin typeface="Arial" panose="020B0604020202020204" pitchFamily="34" charset="0"/>
                <a:cs typeface="Arial" panose="020B0604020202020204" pitchFamily="34" charset="0"/>
              </a:rPr>
              <a:t>We have compiled a comprehensive database of over 5,000 companies in the recycling industry.</a:t>
            </a:r>
          </a:p>
          <a:p>
            <a:pPr>
              <a:lnSpc>
                <a:spcPct val="200000"/>
              </a:lnSpc>
              <a:spcAft>
                <a:spcPts val="600"/>
              </a:spcAft>
            </a:pPr>
            <a:r>
              <a:rPr lang="en-US" sz="1500" dirty="0">
                <a:latin typeface="Arial" panose="020B0604020202020204" pitchFamily="34" charset="0"/>
                <a:cs typeface="Arial" panose="020B0604020202020204" pitchFamily="34" charset="0"/>
              </a:rPr>
              <a:t>The Directory also includes over 1,500 companies that are verified by the Plastic-</a:t>
            </a:r>
            <a:r>
              <a:rPr lang="en-US" sz="1500" dirty="0" err="1">
                <a:latin typeface="Arial" panose="020B0604020202020204" pitchFamily="34" charset="0"/>
                <a:cs typeface="Arial" panose="020B0604020202020204" pitchFamily="34" charset="0"/>
              </a:rPr>
              <a:t>ScrapWala</a:t>
            </a:r>
            <a:r>
              <a:rPr lang="en-US" sz="1500" dirty="0">
                <a:latin typeface="Arial" panose="020B0604020202020204" pitchFamily="34" charset="0"/>
                <a:cs typeface="Arial" panose="020B0604020202020204" pitchFamily="34" charset="0"/>
              </a:rPr>
              <a:t> team.</a:t>
            </a:r>
          </a:p>
          <a:p>
            <a:pPr>
              <a:lnSpc>
                <a:spcPct val="200000"/>
              </a:lnSpc>
              <a:spcAft>
                <a:spcPts val="600"/>
              </a:spcAft>
            </a:pPr>
            <a:r>
              <a:rPr lang="en-US" sz="1500" dirty="0">
                <a:latin typeface="Arial" panose="020B0604020202020204" pitchFamily="34" charset="0"/>
                <a:cs typeface="Arial" panose="020B0604020202020204" pitchFamily="34" charset="0"/>
              </a:rPr>
              <a:t>Companies are categorized by polymer type and business structure, such as washing plants, dana plants, grinding plants, and baling plants. </a:t>
            </a:r>
          </a:p>
          <a:p>
            <a:pPr>
              <a:lnSpc>
                <a:spcPct val="200000"/>
              </a:lnSpc>
              <a:spcAft>
                <a:spcPts val="600"/>
              </a:spcAft>
            </a:pPr>
            <a:r>
              <a:rPr lang="en-US" sz="1500" dirty="0">
                <a:latin typeface="Arial" panose="020B0604020202020204" pitchFamily="34" charset="0"/>
                <a:cs typeface="Arial" panose="020B0604020202020204" pitchFamily="34" charset="0"/>
              </a:rPr>
              <a:t>Users can contact these companies directly.</a:t>
            </a:r>
          </a:p>
          <a:p>
            <a:pPr>
              <a:lnSpc>
                <a:spcPct val="200000"/>
              </a:lnSpc>
              <a:spcAft>
                <a:spcPts val="600"/>
              </a:spcAft>
            </a:pPr>
            <a:r>
              <a:rPr lang="en-US" sz="1500" dirty="0">
                <a:latin typeface="Arial" panose="020B0604020202020204" pitchFamily="34" charset="0"/>
                <a:cs typeface="Arial" panose="020B0604020202020204" pitchFamily="34" charset="0"/>
              </a:rPr>
              <a:t>These companies are categorized as per their business model like dana plant, molding plant, blowing plant, film plant, pipe plant, etc. more than 30+ categories are added as per plant type.</a:t>
            </a:r>
            <a:endParaRPr lang="en-IN" sz="15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809E122-9386-BA0C-32D8-EC5F658409C1}"/>
              </a:ext>
            </a:extLst>
          </p:cNvPr>
          <p:cNvPicPr>
            <a:picLocks noChangeAspect="1"/>
          </p:cNvPicPr>
          <p:nvPr/>
        </p:nvPicPr>
        <p:blipFill>
          <a:blip r:embed="rId3">
            <a:extLst>
              <a:ext uri="{28A0092B-C50C-407E-A947-70E740481C1C}">
                <a14:useLocalDpi xmlns:a14="http://schemas.microsoft.com/office/drawing/2010/main" val="0"/>
              </a:ext>
            </a:extLst>
          </a:blip>
          <a:srcRect t="9778"/>
          <a:stretch/>
        </p:blipFill>
        <p:spPr>
          <a:xfrm>
            <a:off x="7016750" y="294640"/>
            <a:ext cx="3086100" cy="6187440"/>
          </a:xfrm>
          <a:prstGeom prst="rect">
            <a:avLst/>
          </a:prstGeom>
        </p:spPr>
      </p:pic>
    </p:spTree>
    <p:extLst>
      <p:ext uri="{BB962C8B-B14F-4D97-AF65-F5344CB8AC3E}">
        <p14:creationId xmlns:p14="http://schemas.microsoft.com/office/powerpoint/2010/main" val="80044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79066-529B-1684-2AF5-76B512DA8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37A078F-F4F6-585A-4DE9-DF577AFB8D8A}"/>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1B85BC0F-30AF-7DEC-3F05-039F49CDD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A872560D-78B8-8CC8-B9C7-E88B0F11FF41}"/>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DE9EC301-6089-CF6D-FB2B-0DA9367604EC}"/>
              </a:ext>
            </a:extLst>
          </p:cNvPr>
          <p:cNvSpPr>
            <a:spLocks noGrp="1"/>
          </p:cNvSpPr>
          <p:nvPr>
            <p:ph type="sldNum" sz="quarter" idx="12"/>
          </p:nvPr>
        </p:nvSpPr>
        <p:spPr/>
        <p:txBody>
          <a:bodyPr/>
          <a:lstStyle/>
          <a:p>
            <a:fld id="{560E286E-2997-47E3-8040-42C2B0B992AC}" type="slidenum">
              <a:rPr lang="en-IN" smtClean="0"/>
              <a:t>14</a:t>
            </a:fld>
            <a:endParaRPr lang="en-IN"/>
          </a:p>
        </p:txBody>
      </p:sp>
      <p:sp>
        <p:nvSpPr>
          <p:cNvPr id="8" name="Title 1">
            <a:extLst>
              <a:ext uri="{FF2B5EF4-FFF2-40B4-BE49-F238E27FC236}">
                <a16:creationId xmlns:a16="http://schemas.microsoft.com/office/drawing/2014/main" id="{3DA82C57-4D7A-926E-0DBC-74DE2FA8DBB8}"/>
              </a:ext>
            </a:extLst>
          </p:cNvPr>
          <p:cNvSpPr>
            <a:spLocks noGrp="1"/>
          </p:cNvSpPr>
          <p:nvPr>
            <p:ph type="title"/>
          </p:nvPr>
        </p:nvSpPr>
        <p:spPr>
          <a:xfrm>
            <a:off x="812802" y="120136"/>
            <a:ext cx="3332478"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6. Fair Price (</a:t>
            </a:r>
            <a:r>
              <a:rPr lang="en-US" sz="1500" i="1" dirty="0">
                <a:latin typeface="Arial" panose="020B0604020202020204" pitchFamily="34" charset="0"/>
                <a:cs typeface="Arial" panose="020B0604020202020204" pitchFamily="34" charset="0"/>
              </a:rPr>
              <a:t>slide 1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AC9A289-A0BC-986E-01A0-2D31E101E755}"/>
              </a:ext>
            </a:extLst>
          </p:cNvPr>
          <p:cNvSpPr txBox="1"/>
          <p:nvPr/>
        </p:nvSpPr>
        <p:spPr>
          <a:xfrm>
            <a:off x="601133" y="472303"/>
            <a:ext cx="4986867" cy="571457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200000"/>
              </a:lnSpc>
              <a:spcAft>
                <a:spcPts val="600"/>
              </a:spcAft>
            </a:pPr>
            <a:r>
              <a:rPr lang="en-US" sz="1500" dirty="0">
                <a:latin typeface="Arial" panose="020B0604020202020204" pitchFamily="34" charset="0"/>
                <a:cs typeface="Arial" panose="020B0604020202020204" pitchFamily="34" charset="0"/>
              </a:rPr>
              <a:t>We publish indicative (theoretical) fair prices of PP, HD, LD, LLD, PVC and PET granules prices for virgin and recycled both. These are derived mathematically and </a:t>
            </a:r>
            <a:r>
              <a:rPr lang="en-US" sz="1500" dirty="0" err="1">
                <a:latin typeface="Arial" panose="020B0604020202020204" pitchFamily="34" charset="0"/>
                <a:cs typeface="Arial" panose="020B0604020202020204" pitchFamily="34" charset="0"/>
              </a:rPr>
              <a:t>regulary</a:t>
            </a:r>
            <a:r>
              <a:rPr lang="en-US" sz="1500" dirty="0">
                <a:latin typeface="Arial" panose="020B0604020202020204" pitchFamily="34" charset="0"/>
                <a:cs typeface="Arial" panose="020B0604020202020204" pitchFamily="34" charset="0"/>
              </a:rPr>
              <a:t> updated with respect to changes in prices of Crude and Crude derivatives (Naphtha, PX, PTA, MEG, Propylene, Ethelene, etc.)  that act as feedstock to produce different types of polymers.</a:t>
            </a:r>
          </a:p>
          <a:p>
            <a:pPr>
              <a:lnSpc>
                <a:spcPct val="200000"/>
              </a:lnSpc>
              <a:spcAft>
                <a:spcPts val="600"/>
              </a:spcAft>
            </a:pPr>
            <a:r>
              <a:rPr lang="en-US" sz="1500" dirty="0">
                <a:latin typeface="Arial" panose="020B0604020202020204" pitchFamily="34" charset="0"/>
                <a:cs typeface="Arial" panose="020B0604020202020204" pitchFamily="34" charset="0"/>
              </a:rPr>
              <a:t>This allows users to make timely market decisions in the short-term (without waiting for RIL’s weekly updates).</a:t>
            </a:r>
          </a:p>
          <a:p>
            <a:pPr>
              <a:lnSpc>
                <a:spcPct val="200000"/>
              </a:lnSpc>
              <a:spcAft>
                <a:spcPts val="600"/>
              </a:spcAft>
            </a:pPr>
            <a:r>
              <a:rPr lang="en-US" sz="1500" dirty="0">
                <a:latin typeface="Arial" panose="020B0604020202020204" pitchFamily="34" charset="0"/>
                <a:cs typeface="Arial" panose="020B0604020202020204" pitchFamily="34" charset="0"/>
              </a:rPr>
              <a:t>This also gives opportunity to compare discount and premium from Spot price to predict prices in the medium-term.</a:t>
            </a:r>
            <a:endParaRPr lang="en-IN" sz="15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343965B-DD05-8BB3-6FA6-A57A41052EE5}"/>
              </a:ext>
            </a:extLst>
          </p:cNvPr>
          <p:cNvPicPr>
            <a:picLocks noChangeAspect="1"/>
          </p:cNvPicPr>
          <p:nvPr/>
        </p:nvPicPr>
        <p:blipFill>
          <a:blip r:embed="rId3">
            <a:extLst>
              <a:ext uri="{28A0092B-C50C-407E-A947-70E740481C1C}">
                <a14:useLocalDpi xmlns:a14="http://schemas.microsoft.com/office/drawing/2010/main" val="0"/>
              </a:ext>
            </a:extLst>
          </a:blip>
          <a:srcRect t="9786"/>
          <a:stretch/>
        </p:blipFill>
        <p:spPr>
          <a:xfrm>
            <a:off x="7219950" y="345999"/>
            <a:ext cx="3086100" cy="6186881"/>
          </a:xfrm>
          <a:prstGeom prst="rect">
            <a:avLst/>
          </a:prstGeom>
        </p:spPr>
      </p:pic>
    </p:spTree>
    <p:extLst>
      <p:ext uri="{BB962C8B-B14F-4D97-AF65-F5344CB8AC3E}">
        <p14:creationId xmlns:p14="http://schemas.microsoft.com/office/powerpoint/2010/main" val="367822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8E8C9-1D51-880D-45A1-AEE37ED8B6B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1F1029-B1BC-11C2-62AB-DF920F199135}"/>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D27EB637-F916-1251-1597-1A17D3ABD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779EF6AB-8411-70E9-BA26-DAEB7B992C3B}"/>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85C88FE1-99F9-F42D-7F96-545B7BD5FBEB}"/>
              </a:ext>
            </a:extLst>
          </p:cNvPr>
          <p:cNvSpPr>
            <a:spLocks noGrp="1"/>
          </p:cNvSpPr>
          <p:nvPr>
            <p:ph type="sldNum" sz="quarter" idx="12"/>
          </p:nvPr>
        </p:nvSpPr>
        <p:spPr/>
        <p:txBody>
          <a:bodyPr/>
          <a:lstStyle/>
          <a:p>
            <a:fld id="{560E286E-2997-47E3-8040-42C2B0B992AC}" type="slidenum">
              <a:rPr lang="en-IN" smtClean="0"/>
              <a:t>15</a:t>
            </a:fld>
            <a:endParaRPr lang="en-IN"/>
          </a:p>
        </p:txBody>
      </p:sp>
      <p:sp>
        <p:nvSpPr>
          <p:cNvPr id="8" name="Title 1">
            <a:extLst>
              <a:ext uri="{FF2B5EF4-FFF2-40B4-BE49-F238E27FC236}">
                <a16:creationId xmlns:a16="http://schemas.microsoft.com/office/drawing/2014/main" id="{03394255-3653-CCA2-5C1C-7FF846068275}"/>
              </a:ext>
            </a:extLst>
          </p:cNvPr>
          <p:cNvSpPr>
            <a:spLocks noGrp="1"/>
          </p:cNvSpPr>
          <p:nvPr>
            <p:ph type="title"/>
          </p:nvPr>
        </p:nvSpPr>
        <p:spPr>
          <a:xfrm>
            <a:off x="812802" y="120136"/>
            <a:ext cx="3332478"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6. Fair Price (</a:t>
            </a:r>
            <a:r>
              <a:rPr lang="en-US" sz="1500" i="1" dirty="0">
                <a:latin typeface="Arial" panose="020B0604020202020204" pitchFamily="34" charset="0"/>
                <a:cs typeface="Arial" panose="020B0604020202020204" pitchFamily="34" charset="0"/>
              </a:rPr>
              <a:t>slide 2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A262F7C-E491-5B0D-E19E-42E790A3DEC3}"/>
              </a:ext>
            </a:extLst>
          </p:cNvPr>
          <p:cNvPicPr>
            <a:picLocks noChangeAspect="1"/>
          </p:cNvPicPr>
          <p:nvPr/>
        </p:nvPicPr>
        <p:blipFill>
          <a:blip r:embed="rId3">
            <a:extLst>
              <a:ext uri="{28A0092B-C50C-407E-A947-70E740481C1C}">
                <a14:useLocalDpi xmlns:a14="http://schemas.microsoft.com/office/drawing/2010/main" val="0"/>
              </a:ext>
            </a:extLst>
          </a:blip>
          <a:srcRect t="9664"/>
          <a:stretch/>
        </p:blipFill>
        <p:spPr>
          <a:xfrm>
            <a:off x="2166620" y="526274"/>
            <a:ext cx="3086100" cy="6195201"/>
          </a:xfrm>
          <a:prstGeom prst="rect">
            <a:avLst/>
          </a:prstGeom>
        </p:spPr>
      </p:pic>
      <p:pic>
        <p:nvPicPr>
          <p:cNvPr id="12" name="Picture 11">
            <a:extLst>
              <a:ext uri="{FF2B5EF4-FFF2-40B4-BE49-F238E27FC236}">
                <a16:creationId xmlns:a16="http://schemas.microsoft.com/office/drawing/2014/main" id="{A82ECC3C-1AC0-95B3-8731-6BF0E51334B4}"/>
              </a:ext>
            </a:extLst>
          </p:cNvPr>
          <p:cNvPicPr>
            <a:picLocks noChangeAspect="1"/>
          </p:cNvPicPr>
          <p:nvPr/>
        </p:nvPicPr>
        <p:blipFill>
          <a:blip r:embed="rId4">
            <a:extLst>
              <a:ext uri="{28A0092B-C50C-407E-A947-70E740481C1C}">
                <a14:useLocalDpi xmlns:a14="http://schemas.microsoft.com/office/drawing/2010/main" val="0"/>
              </a:ext>
            </a:extLst>
          </a:blip>
          <a:srcRect t="9664"/>
          <a:stretch/>
        </p:blipFill>
        <p:spPr>
          <a:xfrm>
            <a:off x="6939282" y="548639"/>
            <a:ext cx="3086100" cy="6195200"/>
          </a:xfrm>
          <a:prstGeom prst="rect">
            <a:avLst/>
          </a:prstGeom>
        </p:spPr>
      </p:pic>
    </p:spTree>
    <p:extLst>
      <p:ext uri="{BB962C8B-B14F-4D97-AF65-F5344CB8AC3E}">
        <p14:creationId xmlns:p14="http://schemas.microsoft.com/office/powerpoint/2010/main" val="275899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4610-9EBC-8B3E-5E11-0EEFDD97A71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61D31C8-E30A-2941-7BC0-D022A60D1969}"/>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B5A1EC46-2F98-764C-D8FB-117DBDE8F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CE41BF23-8366-73DD-E3A1-5DF1B2A88601}"/>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87E62E8C-11A3-6B3F-BF80-679E92E7989E}"/>
              </a:ext>
            </a:extLst>
          </p:cNvPr>
          <p:cNvSpPr>
            <a:spLocks noGrp="1"/>
          </p:cNvSpPr>
          <p:nvPr>
            <p:ph type="sldNum" sz="quarter" idx="12"/>
          </p:nvPr>
        </p:nvSpPr>
        <p:spPr/>
        <p:txBody>
          <a:bodyPr/>
          <a:lstStyle/>
          <a:p>
            <a:fld id="{560E286E-2997-47E3-8040-42C2B0B992AC}" type="slidenum">
              <a:rPr lang="en-IN" smtClean="0"/>
              <a:t>16</a:t>
            </a:fld>
            <a:endParaRPr lang="en-IN"/>
          </a:p>
        </p:txBody>
      </p:sp>
      <p:sp>
        <p:nvSpPr>
          <p:cNvPr id="8" name="Title 1">
            <a:extLst>
              <a:ext uri="{FF2B5EF4-FFF2-40B4-BE49-F238E27FC236}">
                <a16:creationId xmlns:a16="http://schemas.microsoft.com/office/drawing/2014/main" id="{8B2CD69E-673B-017E-27FA-133D1954B5C6}"/>
              </a:ext>
            </a:extLst>
          </p:cNvPr>
          <p:cNvSpPr>
            <a:spLocks noGrp="1"/>
          </p:cNvSpPr>
          <p:nvPr>
            <p:ph type="title"/>
          </p:nvPr>
        </p:nvSpPr>
        <p:spPr>
          <a:xfrm>
            <a:off x="816187" y="120136"/>
            <a:ext cx="4185074"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7. Forward Virgin Analysis (</a:t>
            </a:r>
            <a:r>
              <a:rPr lang="en-US" sz="1500" i="1" dirty="0">
                <a:latin typeface="Arial" panose="020B0604020202020204" pitchFamily="34" charset="0"/>
                <a:cs typeface="Arial" panose="020B0604020202020204" pitchFamily="34" charset="0"/>
              </a:rPr>
              <a:t>slide 1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FBA3324-4693-EED2-E22D-2897E1357AC9}"/>
              </a:ext>
            </a:extLst>
          </p:cNvPr>
          <p:cNvSpPr txBox="1"/>
          <p:nvPr/>
        </p:nvSpPr>
        <p:spPr>
          <a:xfrm>
            <a:off x="736600" y="616240"/>
            <a:ext cx="5359400" cy="486819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200000"/>
              </a:lnSpc>
              <a:spcAft>
                <a:spcPts val="600"/>
              </a:spcAft>
            </a:pPr>
            <a:r>
              <a:rPr lang="en-US" sz="1500" dirty="0">
                <a:latin typeface="Arial" panose="020B0604020202020204" pitchFamily="34" charset="0"/>
                <a:cs typeface="Arial" panose="020B0604020202020204" pitchFamily="34" charset="0"/>
              </a:rPr>
              <a:t>This is a monthly update on Virgin polymers like PET, PP, HD, LD, LLD and PVC.</a:t>
            </a:r>
          </a:p>
          <a:p>
            <a:pPr>
              <a:lnSpc>
                <a:spcPct val="200000"/>
              </a:lnSpc>
              <a:spcAft>
                <a:spcPts val="600"/>
              </a:spcAft>
            </a:pPr>
            <a:r>
              <a:rPr lang="en-US" sz="1500" dirty="0">
                <a:latin typeface="Arial" panose="020B0604020202020204" pitchFamily="34" charset="0"/>
                <a:cs typeface="Arial" panose="020B0604020202020204" pitchFamily="34" charset="0"/>
              </a:rPr>
              <a:t>The analysis focuses on month-on-month change in (theoretical) fair price and (actual) Spot prices with Premium and Discount analysis.</a:t>
            </a:r>
          </a:p>
          <a:p>
            <a:pPr>
              <a:lnSpc>
                <a:spcPct val="200000"/>
              </a:lnSpc>
              <a:spcAft>
                <a:spcPts val="600"/>
              </a:spcAft>
            </a:pPr>
            <a:r>
              <a:rPr lang="en-US" sz="1500" dirty="0">
                <a:latin typeface="Arial" panose="020B0604020202020204" pitchFamily="34" charset="0"/>
                <a:cs typeface="Arial" panose="020B0604020202020204" pitchFamily="34" charset="0"/>
              </a:rPr>
              <a:t>Also, we comment on factors driving demand and supply that ultimately drive the price for Virgin Polymers.</a:t>
            </a:r>
          </a:p>
          <a:p>
            <a:pPr>
              <a:lnSpc>
                <a:spcPct val="200000"/>
              </a:lnSpc>
              <a:spcAft>
                <a:spcPts val="600"/>
              </a:spcAft>
            </a:pPr>
            <a:r>
              <a:rPr lang="en-US" sz="1500" dirty="0">
                <a:latin typeface="Arial" panose="020B0604020202020204" pitchFamily="34" charset="0"/>
                <a:cs typeface="Arial" panose="020B0604020202020204" pitchFamily="34" charset="0"/>
              </a:rPr>
              <a:t>We also provide our to help our client take strategic decision on whether to focus on buying or selling. This analysis is available at the beginning of each month.</a:t>
            </a:r>
            <a:endParaRPr lang="en-IN" sz="15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17C96DC-9B2C-4DB0-3AA1-3EBB9AF20B67}"/>
              </a:ext>
            </a:extLst>
          </p:cNvPr>
          <p:cNvPicPr>
            <a:picLocks noChangeAspect="1"/>
          </p:cNvPicPr>
          <p:nvPr/>
        </p:nvPicPr>
        <p:blipFill>
          <a:blip r:embed="rId3">
            <a:extLst>
              <a:ext uri="{28A0092B-C50C-407E-A947-70E740481C1C}">
                <a14:useLocalDpi xmlns:a14="http://schemas.microsoft.com/office/drawing/2010/main" val="0"/>
              </a:ext>
            </a:extLst>
          </a:blip>
          <a:srcRect t="8985"/>
          <a:stretch/>
        </p:blipFill>
        <p:spPr>
          <a:xfrm>
            <a:off x="7190740" y="372255"/>
            <a:ext cx="3086100" cy="6241760"/>
          </a:xfrm>
          <a:prstGeom prst="rect">
            <a:avLst/>
          </a:prstGeom>
        </p:spPr>
      </p:pic>
    </p:spTree>
    <p:extLst>
      <p:ext uri="{BB962C8B-B14F-4D97-AF65-F5344CB8AC3E}">
        <p14:creationId xmlns:p14="http://schemas.microsoft.com/office/powerpoint/2010/main" val="299081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38A58-C86B-182C-D909-1EC6FA58DC5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A3B1E5-B77D-C116-2EF8-155397AFDE60}"/>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E079037C-1F62-30BB-6E33-7F4FA23A0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3703DB5F-6862-A12A-33E4-ECBDC7A7C0BE}"/>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F2862C88-CB61-8608-0502-8EBC43C0B0AA}"/>
              </a:ext>
            </a:extLst>
          </p:cNvPr>
          <p:cNvSpPr>
            <a:spLocks noGrp="1"/>
          </p:cNvSpPr>
          <p:nvPr>
            <p:ph type="sldNum" sz="quarter" idx="12"/>
          </p:nvPr>
        </p:nvSpPr>
        <p:spPr/>
        <p:txBody>
          <a:bodyPr/>
          <a:lstStyle/>
          <a:p>
            <a:fld id="{560E286E-2997-47E3-8040-42C2B0B992AC}" type="slidenum">
              <a:rPr lang="en-IN" smtClean="0"/>
              <a:t>17</a:t>
            </a:fld>
            <a:endParaRPr lang="en-IN"/>
          </a:p>
        </p:txBody>
      </p:sp>
      <p:sp>
        <p:nvSpPr>
          <p:cNvPr id="8" name="Title 1">
            <a:extLst>
              <a:ext uri="{FF2B5EF4-FFF2-40B4-BE49-F238E27FC236}">
                <a16:creationId xmlns:a16="http://schemas.microsoft.com/office/drawing/2014/main" id="{369ADB74-EA20-08DA-B554-664B5C850493}"/>
              </a:ext>
            </a:extLst>
          </p:cNvPr>
          <p:cNvSpPr>
            <a:spLocks noGrp="1"/>
          </p:cNvSpPr>
          <p:nvPr>
            <p:ph type="title"/>
          </p:nvPr>
        </p:nvSpPr>
        <p:spPr>
          <a:xfrm>
            <a:off x="816187" y="120136"/>
            <a:ext cx="4185074"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7. Forward Virgin Analysis (</a:t>
            </a:r>
            <a:r>
              <a:rPr lang="en-US" sz="1500" i="1" dirty="0">
                <a:latin typeface="Arial" panose="020B0604020202020204" pitchFamily="34" charset="0"/>
                <a:cs typeface="Arial" panose="020B0604020202020204" pitchFamily="34" charset="0"/>
              </a:rPr>
              <a:t>slide 2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AD7DEF9-5D81-A97C-29B0-A975AF78F5FC}"/>
              </a:ext>
            </a:extLst>
          </p:cNvPr>
          <p:cNvPicPr>
            <a:picLocks noChangeAspect="1"/>
          </p:cNvPicPr>
          <p:nvPr/>
        </p:nvPicPr>
        <p:blipFill>
          <a:blip r:embed="rId3">
            <a:extLst>
              <a:ext uri="{28A0092B-C50C-407E-A947-70E740481C1C}">
                <a14:useLocalDpi xmlns:a14="http://schemas.microsoft.com/office/drawing/2010/main" val="0"/>
              </a:ext>
            </a:extLst>
          </a:blip>
          <a:srcRect t="9700"/>
          <a:stretch/>
        </p:blipFill>
        <p:spPr>
          <a:xfrm>
            <a:off x="611436" y="548639"/>
            <a:ext cx="3086100" cy="6192801"/>
          </a:xfrm>
          <a:prstGeom prst="rect">
            <a:avLst/>
          </a:prstGeom>
        </p:spPr>
      </p:pic>
      <p:pic>
        <p:nvPicPr>
          <p:cNvPr id="12" name="Picture 11">
            <a:extLst>
              <a:ext uri="{FF2B5EF4-FFF2-40B4-BE49-F238E27FC236}">
                <a16:creationId xmlns:a16="http://schemas.microsoft.com/office/drawing/2014/main" id="{3A13964B-3A66-C4A7-9C7D-D7766FDA01AE}"/>
              </a:ext>
            </a:extLst>
          </p:cNvPr>
          <p:cNvPicPr>
            <a:picLocks noChangeAspect="1"/>
          </p:cNvPicPr>
          <p:nvPr/>
        </p:nvPicPr>
        <p:blipFill>
          <a:blip r:embed="rId4">
            <a:extLst>
              <a:ext uri="{28A0092B-C50C-407E-A947-70E740481C1C}">
                <a14:useLocalDpi xmlns:a14="http://schemas.microsoft.com/office/drawing/2010/main" val="0"/>
              </a:ext>
            </a:extLst>
          </a:blip>
          <a:srcRect t="9524"/>
          <a:stretch/>
        </p:blipFill>
        <p:spPr>
          <a:xfrm>
            <a:off x="7688014" y="548639"/>
            <a:ext cx="3086100" cy="6204853"/>
          </a:xfrm>
          <a:prstGeom prst="rect">
            <a:avLst/>
          </a:prstGeom>
        </p:spPr>
      </p:pic>
      <p:pic>
        <p:nvPicPr>
          <p:cNvPr id="14" name="Picture 13">
            <a:extLst>
              <a:ext uri="{FF2B5EF4-FFF2-40B4-BE49-F238E27FC236}">
                <a16:creationId xmlns:a16="http://schemas.microsoft.com/office/drawing/2014/main" id="{E2AA83F2-7613-CFAD-A45B-870F7093CF7D}"/>
              </a:ext>
            </a:extLst>
          </p:cNvPr>
          <p:cNvPicPr>
            <a:picLocks noChangeAspect="1"/>
          </p:cNvPicPr>
          <p:nvPr/>
        </p:nvPicPr>
        <p:blipFill>
          <a:blip r:embed="rId5">
            <a:extLst>
              <a:ext uri="{28A0092B-C50C-407E-A947-70E740481C1C}">
                <a14:useLocalDpi xmlns:a14="http://schemas.microsoft.com/office/drawing/2010/main" val="0"/>
              </a:ext>
            </a:extLst>
          </a:blip>
          <a:srcRect t="9700"/>
          <a:stretch/>
        </p:blipFill>
        <p:spPr>
          <a:xfrm>
            <a:off x="4149725" y="548639"/>
            <a:ext cx="3086100" cy="6192800"/>
          </a:xfrm>
          <a:prstGeom prst="rect">
            <a:avLst/>
          </a:prstGeom>
        </p:spPr>
      </p:pic>
    </p:spTree>
    <p:extLst>
      <p:ext uri="{BB962C8B-B14F-4D97-AF65-F5344CB8AC3E}">
        <p14:creationId xmlns:p14="http://schemas.microsoft.com/office/powerpoint/2010/main" val="387632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9035-58D6-DA55-9695-9A8AE11441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31EDAED-A6B6-CD8E-C47D-C7343CDC8A2E}"/>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6151D0D3-7814-7D47-A97A-9143ACF28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9BFC1FE4-C728-E55A-8394-E115B82C07A4}"/>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AEF0CC10-3178-FCAD-AF71-83DB434C1B12}"/>
              </a:ext>
            </a:extLst>
          </p:cNvPr>
          <p:cNvSpPr>
            <a:spLocks noGrp="1"/>
          </p:cNvSpPr>
          <p:nvPr>
            <p:ph type="sldNum" sz="quarter" idx="12"/>
          </p:nvPr>
        </p:nvSpPr>
        <p:spPr/>
        <p:txBody>
          <a:bodyPr/>
          <a:lstStyle/>
          <a:p>
            <a:fld id="{560E286E-2997-47E3-8040-42C2B0B992AC}" type="slidenum">
              <a:rPr lang="en-IN" smtClean="0"/>
              <a:t>18</a:t>
            </a:fld>
            <a:endParaRPr lang="en-IN"/>
          </a:p>
        </p:txBody>
      </p:sp>
      <p:sp>
        <p:nvSpPr>
          <p:cNvPr id="8" name="Title 1">
            <a:extLst>
              <a:ext uri="{FF2B5EF4-FFF2-40B4-BE49-F238E27FC236}">
                <a16:creationId xmlns:a16="http://schemas.microsoft.com/office/drawing/2014/main" id="{BD002323-A508-CFE5-3BA0-74A88629C030}"/>
              </a:ext>
            </a:extLst>
          </p:cNvPr>
          <p:cNvSpPr>
            <a:spLocks noGrp="1"/>
          </p:cNvSpPr>
          <p:nvPr>
            <p:ph type="title"/>
          </p:nvPr>
        </p:nvSpPr>
        <p:spPr>
          <a:xfrm>
            <a:off x="816194" y="128603"/>
            <a:ext cx="4578766"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8. Forward Scrap – Prime News (</a:t>
            </a:r>
            <a:r>
              <a:rPr lang="en-US" sz="1500" i="1" dirty="0">
                <a:latin typeface="Arial" panose="020B0604020202020204" pitchFamily="34" charset="0"/>
                <a:cs typeface="Arial" panose="020B0604020202020204" pitchFamily="34" charset="0"/>
              </a:rPr>
              <a:t>slide 1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4A7320D-9E11-1D32-06E1-E47EDC03C51A}"/>
              </a:ext>
            </a:extLst>
          </p:cNvPr>
          <p:cNvSpPr txBox="1"/>
          <p:nvPr/>
        </p:nvSpPr>
        <p:spPr>
          <a:xfrm>
            <a:off x="736600" y="785575"/>
            <a:ext cx="5278119" cy="4329583"/>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200000"/>
              </a:lnSpc>
              <a:spcAft>
                <a:spcPts val="600"/>
              </a:spcAft>
            </a:pPr>
            <a:r>
              <a:rPr lang="en-US" sz="1500" dirty="0">
                <a:latin typeface="Arial" panose="020B0604020202020204" pitchFamily="34" charset="0"/>
                <a:cs typeface="Arial" panose="020B0604020202020204" pitchFamily="34" charset="0"/>
              </a:rPr>
              <a:t>This is a monthly update where we provide price forecast of plastic scrap like PET bottle scrap, HDPE bottle scrap, HDPE drum, LDPE film scrap, PVC pipe scrap, LLDPE </a:t>
            </a:r>
            <a:r>
              <a:rPr lang="en-US" sz="1500" dirty="0" err="1">
                <a:latin typeface="Arial" panose="020B0604020202020204" pitchFamily="34" charset="0"/>
                <a:cs typeface="Arial" panose="020B0604020202020204" pitchFamily="34" charset="0"/>
              </a:rPr>
              <a:t>syntex</a:t>
            </a:r>
            <a:r>
              <a:rPr lang="en-US" sz="1500" dirty="0">
                <a:latin typeface="Arial" panose="020B0604020202020204" pitchFamily="34" charset="0"/>
                <a:cs typeface="Arial" panose="020B0604020202020204" pitchFamily="34" charset="0"/>
              </a:rPr>
              <a:t> scrap, PP article scrap, etc.</a:t>
            </a:r>
          </a:p>
          <a:p>
            <a:pPr>
              <a:lnSpc>
                <a:spcPct val="200000"/>
              </a:lnSpc>
              <a:spcAft>
                <a:spcPts val="600"/>
              </a:spcAft>
            </a:pPr>
            <a:r>
              <a:rPr lang="en-US" sz="1500" dirty="0">
                <a:latin typeface="Arial" panose="020B0604020202020204" pitchFamily="34" charset="0"/>
                <a:cs typeface="Arial" panose="020B0604020202020204" pitchFamily="34" charset="0"/>
              </a:rPr>
              <a:t>This update also includes our comments on local demand and supply and other drivers that affect prices of plastic scrap across all polymers.</a:t>
            </a:r>
          </a:p>
          <a:p>
            <a:pPr>
              <a:lnSpc>
                <a:spcPct val="200000"/>
              </a:lnSpc>
              <a:spcAft>
                <a:spcPts val="600"/>
              </a:spcAft>
            </a:pPr>
            <a:r>
              <a:rPr lang="en-US" sz="1500" dirty="0">
                <a:latin typeface="Arial" panose="020B0604020202020204" pitchFamily="34" charset="0"/>
                <a:cs typeface="Arial" panose="020B0604020202020204" pitchFamily="34" charset="0"/>
              </a:rPr>
              <a:t>Each product type above will have a separate monthly update with price forecast and forward-looking commentary.</a:t>
            </a:r>
          </a:p>
        </p:txBody>
      </p:sp>
      <p:pic>
        <p:nvPicPr>
          <p:cNvPr id="3" name="Picture 2">
            <a:extLst>
              <a:ext uri="{FF2B5EF4-FFF2-40B4-BE49-F238E27FC236}">
                <a16:creationId xmlns:a16="http://schemas.microsoft.com/office/drawing/2014/main" id="{B6767027-4E70-E786-B19E-86A8CC3CB482}"/>
              </a:ext>
            </a:extLst>
          </p:cNvPr>
          <p:cNvPicPr>
            <a:picLocks noChangeAspect="1"/>
          </p:cNvPicPr>
          <p:nvPr/>
        </p:nvPicPr>
        <p:blipFill>
          <a:blip r:embed="rId3">
            <a:extLst>
              <a:ext uri="{28A0092B-C50C-407E-A947-70E740481C1C}">
                <a14:useLocalDpi xmlns:a14="http://schemas.microsoft.com/office/drawing/2010/main" val="0"/>
              </a:ext>
            </a:extLst>
          </a:blip>
          <a:srcRect t="9630"/>
          <a:stretch/>
        </p:blipFill>
        <p:spPr>
          <a:xfrm>
            <a:off x="7190740" y="450850"/>
            <a:ext cx="3086100" cy="6197600"/>
          </a:xfrm>
          <a:prstGeom prst="rect">
            <a:avLst/>
          </a:prstGeom>
        </p:spPr>
      </p:pic>
    </p:spTree>
    <p:extLst>
      <p:ext uri="{BB962C8B-B14F-4D97-AF65-F5344CB8AC3E}">
        <p14:creationId xmlns:p14="http://schemas.microsoft.com/office/powerpoint/2010/main" val="331891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BFE87-87F6-FA34-3BB1-D8452BE01E0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DDF0A5B-D9A1-3A68-7A69-C37517F126FB}"/>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8B348D74-A8EF-B671-AD5E-C12E3606E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21B01FD1-2D1A-B7F0-6C81-F797A6F13D78}"/>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FAD6AEFC-0C88-80D2-E97C-F46934D35298}"/>
              </a:ext>
            </a:extLst>
          </p:cNvPr>
          <p:cNvSpPr>
            <a:spLocks noGrp="1"/>
          </p:cNvSpPr>
          <p:nvPr>
            <p:ph type="sldNum" sz="quarter" idx="12"/>
          </p:nvPr>
        </p:nvSpPr>
        <p:spPr/>
        <p:txBody>
          <a:bodyPr/>
          <a:lstStyle/>
          <a:p>
            <a:fld id="{560E286E-2997-47E3-8040-42C2B0B992AC}" type="slidenum">
              <a:rPr lang="en-IN" smtClean="0"/>
              <a:t>19</a:t>
            </a:fld>
            <a:endParaRPr lang="en-IN"/>
          </a:p>
        </p:txBody>
      </p:sp>
      <p:sp>
        <p:nvSpPr>
          <p:cNvPr id="8" name="Title 1">
            <a:extLst>
              <a:ext uri="{FF2B5EF4-FFF2-40B4-BE49-F238E27FC236}">
                <a16:creationId xmlns:a16="http://schemas.microsoft.com/office/drawing/2014/main" id="{1328EB24-944D-0F6E-326C-83E446768D21}"/>
              </a:ext>
            </a:extLst>
          </p:cNvPr>
          <p:cNvSpPr>
            <a:spLocks noGrp="1"/>
          </p:cNvSpPr>
          <p:nvPr>
            <p:ph type="title"/>
          </p:nvPr>
        </p:nvSpPr>
        <p:spPr>
          <a:xfrm>
            <a:off x="816194" y="128603"/>
            <a:ext cx="4578766"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8. Forward Scrap – Prime News (</a:t>
            </a:r>
            <a:r>
              <a:rPr lang="en-US" sz="1500" i="1" dirty="0">
                <a:latin typeface="Arial" panose="020B0604020202020204" pitchFamily="34" charset="0"/>
                <a:cs typeface="Arial" panose="020B0604020202020204" pitchFamily="34" charset="0"/>
              </a:rPr>
              <a:t>slide 2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AE8A0EF-5517-8C6F-BF89-BF5268E1A2D3}"/>
              </a:ext>
            </a:extLst>
          </p:cNvPr>
          <p:cNvPicPr>
            <a:picLocks noChangeAspect="1"/>
          </p:cNvPicPr>
          <p:nvPr/>
        </p:nvPicPr>
        <p:blipFill>
          <a:blip r:embed="rId3">
            <a:extLst>
              <a:ext uri="{28A0092B-C50C-407E-A947-70E740481C1C}">
                <a14:useLocalDpi xmlns:a14="http://schemas.microsoft.com/office/drawing/2010/main" val="0"/>
              </a:ext>
            </a:extLst>
          </a:blip>
          <a:srcRect t="9551"/>
          <a:stretch/>
        </p:blipFill>
        <p:spPr>
          <a:xfrm>
            <a:off x="699770" y="602826"/>
            <a:ext cx="3086100" cy="6202961"/>
          </a:xfrm>
          <a:prstGeom prst="rect">
            <a:avLst/>
          </a:prstGeom>
        </p:spPr>
      </p:pic>
      <p:pic>
        <p:nvPicPr>
          <p:cNvPr id="12" name="Picture 11">
            <a:extLst>
              <a:ext uri="{FF2B5EF4-FFF2-40B4-BE49-F238E27FC236}">
                <a16:creationId xmlns:a16="http://schemas.microsoft.com/office/drawing/2014/main" id="{0E382A24-AA24-8753-0283-82D6BD8D4540}"/>
              </a:ext>
            </a:extLst>
          </p:cNvPr>
          <p:cNvPicPr>
            <a:picLocks noChangeAspect="1"/>
          </p:cNvPicPr>
          <p:nvPr/>
        </p:nvPicPr>
        <p:blipFill>
          <a:blip r:embed="rId4">
            <a:extLst>
              <a:ext uri="{28A0092B-C50C-407E-A947-70E740481C1C}">
                <a14:useLocalDpi xmlns:a14="http://schemas.microsoft.com/office/drawing/2010/main" val="0"/>
              </a:ext>
            </a:extLst>
          </a:blip>
          <a:srcRect t="9551"/>
          <a:stretch/>
        </p:blipFill>
        <p:spPr>
          <a:xfrm>
            <a:off x="4243070" y="602826"/>
            <a:ext cx="3086100" cy="6202961"/>
          </a:xfrm>
          <a:prstGeom prst="rect">
            <a:avLst/>
          </a:prstGeom>
        </p:spPr>
      </p:pic>
      <p:pic>
        <p:nvPicPr>
          <p:cNvPr id="14" name="Picture 13">
            <a:extLst>
              <a:ext uri="{FF2B5EF4-FFF2-40B4-BE49-F238E27FC236}">
                <a16:creationId xmlns:a16="http://schemas.microsoft.com/office/drawing/2014/main" id="{8644F468-F0FF-1910-FFF4-605460E487F3}"/>
              </a:ext>
            </a:extLst>
          </p:cNvPr>
          <p:cNvPicPr>
            <a:picLocks noChangeAspect="1"/>
          </p:cNvPicPr>
          <p:nvPr/>
        </p:nvPicPr>
        <p:blipFill>
          <a:blip r:embed="rId5">
            <a:extLst>
              <a:ext uri="{28A0092B-C50C-407E-A947-70E740481C1C}">
                <a14:useLocalDpi xmlns:a14="http://schemas.microsoft.com/office/drawing/2010/main" val="0"/>
              </a:ext>
            </a:extLst>
          </a:blip>
          <a:srcRect t="9551"/>
          <a:stretch/>
        </p:blipFill>
        <p:spPr>
          <a:xfrm>
            <a:off x="7716520" y="604748"/>
            <a:ext cx="3086100" cy="6202960"/>
          </a:xfrm>
          <a:prstGeom prst="rect">
            <a:avLst/>
          </a:prstGeom>
        </p:spPr>
      </p:pic>
    </p:spTree>
    <p:extLst>
      <p:ext uri="{BB962C8B-B14F-4D97-AF65-F5344CB8AC3E}">
        <p14:creationId xmlns:p14="http://schemas.microsoft.com/office/powerpoint/2010/main" val="271067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4F48B-C2E8-4F43-F25C-A66951EC86B6}"/>
              </a:ext>
            </a:extLst>
          </p:cNvPr>
          <p:cNvSpPr/>
          <p:nvPr/>
        </p:nvSpPr>
        <p:spPr>
          <a:xfrm>
            <a:off x="274320" y="254000"/>
            <a:ext cx="1163320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5FD84843-5302-21D7-ADA4-5F45F70BF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graphicFrame>
        <p:nvGraphicFramePr>
          <p:cNvPr id="8" name="Content Placeholder 4">
            <a:extLst>
              <a:ext uri="{FF2B5EF4-FFF2-40B4-BE49-F238E27FC236}">
                <a16:creationId xmlns:a16="http://schemas.microsoft.com/office/drawing/2014/main" id="{182DA1E4-7E9E-7002-812C-001AF4BE25F0}"/>
              </a:ext>
            </a:extLst>
          </p:cNvPr>
          <p:cNvGraphicFramePr>
            <a:graphicFrameLocks noGrp="1"/>
          </p:cNvGraphicFramePr>
          <p:nvPr>
            <p:ph idx="1"/>
            <p:extLst>
              <p:ext uri="{D42A27DB-BD31-4B8C-83A1-F6EECF244321}">
                <p14:modId xmlns:p14="http://schemas.microsoft.com/office/powerpoint/2010/main" val="2712487480"/>
              </p:ext>
            </p:extLst>
          </p:nvPr>
        </p:nvGraphicFramePr>
        <p:xfrm>
          <a:off x="454660" y="1267459"/>
          <a:ext cx="11036300" cy="479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5D1BB45-03F0-258D-0527-6FDE200F45B4}"/>
              </a:ext>
            </a:extLst>
          </p:cNvPr>
          <p:cNvSpPr txBox="1"/>
          <p:nvPr/>
        </p:nvSpPr>
        <p:spPr>
          <a:xfrm>
            <a:off x="6172200" y="3244334"/>
            <a:ext cx="2004075" cy="1795235"/>
          </a:xfrm>
          <a:prstGeom prst="rect">
            <a:avLst/>
          </a:prstGeom>
          <a:noFill/>
        </p:spPr>
        <p:txBody>
          <a:bodyPr wrap="none" rtlCol="0">
            <a:spAutoFit/>
          </a:bodyPr>
          <a:lstStyle/>
          <a:p>
            <a:pPr>
              <a:lnSpc>
                <a:spcPct val="125000"/>
              </a:lnSpc>
            </a:pPr>
            <a:r>
              <a:rPr lang="en-IN" sz="1500" dirty="0">
                <a:latin typeface="Arial" panose="020B0604020202020204" pitchFamily="34" charset="0"/>
                <a:cs typeface="Arial" panose="020B0604020202020204" pitchFamily="34" charset="0"/>
              </a:rPr>
              <a:t>Introduced Market </a:t>
            </a:r>
          </a:p>
          <a:p>
            <a:pPr>
              <a:lnSpc>
                <a:spcPct val="125000"/>
              </a:lnSpc>
            </a:pPr>
            <a:r>
              <a:rPr lang="en-IN" sz="1500" dirty="0">
                <a:latin typeface="Arial" panose="020B0604020202020204" pitchFamily="34" charset="0"/>
                <a:cs typeface="Arial" panose="020B0604020202020204" pitchFamily="34" charset="0"/>
              </a:rPr>
              <a:t>Advisory and other</a:t>
            </a:r>
          </a:p>
          <a:p>
            <a:pPr>
              <a:lnSpc>
                <a:spcPct val="125000"/>
              </a:lnSpc>
            </a:pPr>
            <a:r>
              <a:rPr lang="en-IN" sz="1500" dirty="0">
                <a:latin typeface="Arial" panose="020B0604020202020204" pitchFamily="34" charset="0"/>
                <a:cs typeface="Arial" panose="020B0604020202020204" pitchFamily="34" charset="0"/>
              </a:rPr>
              <a:t>modules including </a:t>
            </a:r>
          </a:p>
          <a:p>
            <a:pPr>
              <a:lnSpc>
                <a:spcPct val="125000"/>
              </a:lnSpc>
            </a:pPr>
            <a:r>
              <a:rPr lang="en-IN" sz="1500" dirty="0">
                <a:latin typeface="Arial" panose="020B0604020202020204" pitchFamily="34" charset="0"/>
                <a:cs typeface="Arial" panose="020B0604020202020204" pitchFamily="34" charset="0"/>
              </a:rPr>
              <a:t>Solutions to facilitate </a:t>
            </a:r>
          </a:p>
          <a:p>
            <a:pPr>
              <a:lnSpc>
                <a:spcPct val="125000"/>
              </a:lnSpc>
            </a:pPr>
            <a:r>
              <a:rPr lang="en-IN" sz="1500" dirty="0">
                <a:latin typeface="Arial" panose="020B0604020202020204" pitchFamily="34" charset="0"/>
                <a:cs typeface="Arial" panose="020B0604020202020204" pitchFamily="34" charset="0"/>
              </a:rPr>
              <a:t>trade via Directory, </a:t>
            </a:r>
          </a:p>
          <a:p>
            <a:pPr>
              <a:lnSpc>
                <a:spcPct val="125000"/>
              </a:lnSpc>
            </a:pPr>
            <a:r>
              <a:rPr lang="en-IN" sz="1500" dirty="0">
                <a:latin typeface="Arial" panose="020B0604020202020204" pitchFamily="34" charset="0"/>
                <a:cs typeface="Arial" panose="020B0604020202020204" pitchFamily="34" charset="0"/>
              </a:rPr>
              <a:t>Live! Buy Sell Offers</a:t>
            </a:r>
          </a:p>
        </p:txBody>
      </p:sp>
      <p:sp>
        <p:nvSpPr>
          <p:cNvPr id="10" name="Footer Placeholder 9">
            <a:extLst>
              <a:ext uri="{FF2B5EF4-FFF2-40B4-BE49-F238E27FC236}">
                <a16:creationId xmlns:a16="http://schemas.microsoft.com/office/drawing/2014/main" id="{01EB7E0E-AD21-81CF-FB69-7EF7DCAAC4DF}"/>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AF8DB494-F0A5-7772-B67A-100D585C517A}"/>
              </a:ext>
            </a:extLst>
          </p:cNvPr>
          <p:cNvSpPr>
            <a:spLocks noGrp="1"/>
          </p:cNvSpPr>
          <p:nvPr>
            <p:ph type="sldNum" sz="quarter" idx="12"/>
          </p:nvPr>
        </p:nvSpPr>
        <p:spPr/>
        <p:txBody>
          <a:bodyPr/>
          <a:lstStyle/>
          <a:p>
            <a:fld id="{560E286E-2997-47E3-8040-42C2B0B992AC}" type="slidenum">
              <a:rPr lang="en-IN" smtClean="0"/>
              <a:t>2</a:t>
            </a:fld>
            <a:endParaRPr lang="en-IN"/>
          </a:p>
        </p:txBody>
      </p:sp>
      <p:sp>
        <p:nvSpPr>
          <p:cNvPr id="2" name="Title 1">
            <a:extLst>
              <a:ext uri="{FF2B5EF4-FFF2-40B4-BE49-F238E27FC236}">
                <a16:creationId xmlns:a16="http://schemas.microsoft.com/office/drawing/2014/main" id="{4A784080-4137-215E-4B14-E0DFC86FCAC2}"/>
              </a:ext>
            </a:extLst>
          </p:cNvPr>
          <p:cNvSpPr>
            <a:spLocks noGrp="1"/>
          </p:cNvSpPr>
          <p:nvPr>
            <p:ph type="title"/>
          </p:nvPr>
        </p:nvSpPr>
        <p:spPr>
          <a:xfrm>
            <a:off x="716280" y="80646"/>
            <a:ext cx="3124200" cy="356234"/>
          </a:xfrm>
          <a:solidFill>
            <a:schemeClr val="bg1"/>
          </a:solidFill>
        </p:spPr>
        <p:txBody>
          <a:bodyPr>
            <a:normAutofit/>
          </a:bodyPr>
          <a:lstStyle/>
          <a:p>
            <a:pPr algn="ctr"/>
            <a:r>
              <a:rPr lang="en-IN" sz="1500" b="1" dirty="0">
                <a:latin typeface="Arial" panose="020B0604020202020204" pitchFamily="34" charset="0"/>
                <a:cs typeface="Arial" panose="020B0604020202020204" pitchFamily="34" charset="0"/>
              </a:rPr>
              <a:t>Brief history and current focus</a:t>
            </a:r>
          </a:p>
        </p:txBody>
      </p:sp>
    </p:spTree>
    <p:extLst>
      <p:ext uri="{BB962C8B-B14F-4D97-AF65-F5344CB8AC3E}">
        <p14:creationId xmlns:p14="http://schemas.microsoft.com/office/powerpoint/2010/main" val="29514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DE361-D509-941C-1BD6-8EC95115152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0EBE565-41FE-BBD1-5D18-1409A7CCC648}"/>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C95BBBBB-6BEE-0994-EEB9-18D545C47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D006B08D-B4F1-FA4E-89C0-4D3E70EF3030}"/>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852FBCE5-315F-FFB0-E10C-F2C1627351C9}"/>
              </a:ext>
            </a:extLst>
          </p:cNvPr>
          <p:cNvSpPr>
            <a:spLocks noGrp="1"/>
          </p:cNvSpPr>
          <p:nvPr>
            <p:ph type="sldNum" sz="quarter" idx="12"/>
          </p:nvPr>
        </p:nvSpPr>
        <p:spPr/>
        <p:txBody>
          <a:bodyPr/>
          <a:lstStyle/>
          <a:p>
            <a:fld id="{560E286E-2997-47E3-8040-42C2B0B992AC}" type="slidenum">
              <a:rPr lang="en-IN" smtClean="0"/>
              <a:t>20</a:t>
            </a:fld>
            <a:endParaRPr lang="en-IN"/>
          </a:p>
        </p:txBody>
      </p:sp>
      <p:sp>
        <p:nvSpPr>
          <p:cNvPr id="8" name="Title 1">
            <a:extLst>
              <a:ext uri="{FF2B5EF4-FFF2-40B4-BE49-F238E27FC236}">
                <a16:creationId xmlns:a16="http://schemas.microsoft.com/office/drawing/2014/main" id="{35EABF07-75F3-42E6-57DD-7E4904B817EF}"/>
              </a:ext>
            </a:extLst>
          </p:cNvPr>
          <p:cNvSpPr>
            <a:spLocks noGrp="1"/>
          </p:cNvSpPr>
          <p:nvPr>
            <p:ph type="title"/>
          </p:nvPr>
        </p:nvSpPr>
        <p:spPr>
          <a:xfrm>
            <a:off x="736601" y="120136"/>
            <a:ext cx="1972732"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9. PET - Advisory</a:t>
            </a:r>
            <a:endParaRPr lang="en-IN" sz="15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47B272-A5EC-3D97-7F29-192B795A0C17}"/>
              </a:ext>
            </a:extLst>
          </p:cNvPr>
          <p:cNvSpPr txBox="1"/>
          <p:nvPr/>
        </p:nvSpPr>
        <p:spPr>
          <a:xfrm>
            <a:off x="601134" y="421500"/>
            <a:ext cx="6214532" cy="586846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200000"/>
              </a:lnSpc>
              <a:spcAft>
                <a:spcPts val="600"/>
              </a:spcAft>
            </a:pPr>
            <a:r>
              <a:rPr lang="en-US" sz="1500" dirty="0">
                <a:latin typeface="Arial" panose="020B0604020202020204" pitchFamily="34" charset="0"/>
                <a:cs typeface="Arial" panose="020B0604020202020204" pitchFamily="34" charset="0"/>
              </a:rPr>
              <a:t>This is a very detailed report on PET Bottle Scrap market of India. We give demand outlook for the PET bottle scrap with comments on improvement in demand and reasons for the same. Impact analysis of demand variables on future prices in the short-term. </a:t>
            </a:r>
          </a:p>
          <a:p>
            <a:pPr>
              <a:lnSpc>
                <a:spcPct val="200000"/>
              </a:lnSpc>
              <a:spcAft>
                <a:spcPts val="600"/>
              </a:spcAft>
            </a:pPr>
            <a:r>
              <a:rPr lang="en-US" sz="1500" dirty="0">
                <a:latin typeface="Arial" panose="020B0604020202020204" pitchFamily="34" charset="0"/>
                <a:cs typeface="Arial" panose="020B0604020202020204" pitchFamily="34" charset="0"/>
              </a:rPr>
              <a:t>Additionally, we also provide Supply outlook in the PET bottle scrap market of India with comments on factors that drive supply.  </a:t>
            </a:r>
          </a:p>
          <a:p>
            <a:pPr>
              <a:lnSpc>
                <a:spcPct val="200000"/>
              </a:lnSpc>
              <a:spcAft>
                <a:spcPts val="600"/>
              </a:spcAft>
            </a:pPr>
            <a:r>
              <a:rPr lang="en-US" sz="1500" dirty="0">
                <a:latin typeface="Arial" panose="020B0604020202020204" pitchFamily="34" charset="0"/>
                <a:cs typeface="Arial" panose="020B0604020202020204" pitchFamily="34" charset="0"/>
              </a:rPr>
              <a:t>We comment on consumption levels of downstream products to gauge demand of these downstream products.</a:t>
            </a:r>
          </a:p>
          <a:p>
            <a:pPr>
              <a:lnSpc>
                <a:spcPct val="200000"/>
              </a:lnSpc>
              <a:spcAft>
                <a:spcPts val="600"/>
              </a:spcAft>
            </a:pPr>
            <a:r>
              <a:rPr lang="en-US" sz="1500" dirty="0">
                <a:latin typeface="Arial" panose="020B0604020202020204" pitchFamily="34" charset="0"/>
                <a:cs typeface="Arial" panose="020B0604020202020204" pitchFamily="34" charset="0"/>
              </a:rPr>
              <a:t>We also give possible risk scenarios that can affect price forecast and suggest to keep an eye on critical factors.</a:t>
            </a:r>
          </a:p>
          <a:p>
            <a:pPr>
              <a:lnSpc>
                <a:spcPct val="200000"/>
              </a:lnSpc>
              <a:spcAft>
                <a:spcPts val="600"/>
              </a:spcAft>
            </a:pPr>
            <a:r>
              <a:rPr lang="en-US" sz="1500" dirty="0">
                <a:latin typeface="Arial" panose="020B0604020202020204" pitchFamily="34" charset="0"/>
                <a:cs typeface="Arial" panose="020B0604020202020204" pitchFamily="34" charset="0"/>
              </a:rPr>
              <a:t>We conclude this monthly update with a clear view on our estimate of PET bottle scrap prices in the short-term.</a:t>
            </a:r>
          </a:p>
        </p:txBody>
      </p:sp>
      <p:pic>
        <p:nvPicPr>
          <p:cNvPr id="3" name="Picture 2">
            <a:extLst>
              <a:ext uri="{FF2B5EF4-FFF2-40B4-BE49-F238E27FC236}">
                <a16:creationId xmlns:a16="http://schemas.microsoft.com/office/drawing/2014/main" id="{EBE01900-0635-7146-CF9E-E417DA5F2D51}"/>
              </a:ext>
            </a:extLst>
          </p:cNvPr>
          <p:cNvPicPr>
            <a:picLocks noChangeAspect="1"/>
          </p:cNvPicPr>
          <p:nvPr/>
        </p:nvPicPr>
        <p:blipFill>
          <a:blip r:embed="rId3">
            <a:extLst>
              <a:ext uri="{28A0092B-C50C-407E-A947-70E740481C1C}">
                <a14:useLocalDpi xmlns:a14="http://schemas.microsoft.com/office/drawing/2010/main" val="0"/>
              </a:ext>
            </a:extLst>
          </a:blip>
          <a:srcRect t="9778"/>
          <a:stretch/>
        </p:blipFill>
        <p:spPr>
          <a:xfrm>
            <a:off x="7272866" y="394214"/>
            <a:ext cx="3086100" cy="6187440"/>
          </a:xfrm>
          <a:prstGeom prst="rect">
            <a:avLst/>
          </a:prstGeom>
        </p:spPr>
      </p:pic>
    </p:spTree>
    <p:extLst>
      <p:ext uri="{BB962C8B-B14F-4D97-AF65-F5344CB8AC3E}">
        <p14:creationId xmlns:p14="http://schemas.microsoft.com/office/powerpoint/2010/main" val="2685564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D20B4-4744-97B6-EE43-173D798DEE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2059082-9954-5E07-24DC-4430BAC437B5}"/>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58046386-2414-5714-9AFC-250EAEE77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31826DE2-F96B-C87F-AFFC-3234B44069BD}"/>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7AD80E5E-9FC6-2E11-BFC1-33A4A7B5D58C}"/>
              </a:ext>
            </a:extLst>
          </p:cNvPr>
          <p:cNvSpPr>
            <a:spLocks noGrp="1"/>
          </p:cNvSpPr>
          <p:nvPr>
            <p:ph type="sldNum" sz="quarter" idx="12"/>
          </p:nvPr>
        </p:nvSpPr>
        <p:spPr/>
        <p:txBody>
          <a:bodyPr/>
          <a:lstStyle/>
          <a:p>
            <a:fld id="{560E286E-2997-47E3-8040-42C2B0B992AC}" type="slidenum">
              <a:rPr lang="en-IN" smtClean="0"/>
              <a:t>21</a:t>
            </a:fld>
            <a:endParaRPr lang="en-IN"/>
          </a:p>
        </p:txBody>
      </p:sp>
      <p:sp>
        <p:nvSpPr>
          <p:cNvPr id="2" name="Title 1">
            <a:extLst>
              <a:ext uri="{FF2B5EF4-FFF2-40B4-BE49-F238E27FC236}">
                <a16:creationId xmlns:a16="http://schemas.microsoft.com/office/drawing/2014/main" id="{E62B239F-273B-A092-1A73-CEF354121CCB}"/>
              </a:ext>
            </a:extLst>
          </p:cNvPr>
          <p:cNvSpPr>
            <a:spLocks noGrp="1"/>
          </p:cNvSpPr>
          <p:nvPr>
            <p:ph type="title"/>
          </p:nvPr>
        </p:nvSpPr>
        <p:spPr>
          <a:xfrm>
            <a:off x="1778000" y="2928620"/>
            <a:ext cx="8209279" cy="500379"/>
          </a:xfrm>
          <a:solidFill>
            <a:schemeClr val="bg1"/>
          </a:solidFill>
          <a:ln>
            <a:noFill/>
          </a:ln>
        </p:spPr>
        <p:txBody>
          <a:bodyPr>
            <a:normAutofit/>
          </a:bodyPr>
          <a:lstStyle/>
          <a:p>
            <a:pPr algn="ctr"/>
            <a:r>
              <a:rPr lang="en-IN" sz="1500" b="1" dirty="0">
                <a:latin typeface="Arial" panose="020B0604020202020204" pitchFamily="34" charset="0"/>
                <a:cs typeface="Arial" panose="020B0604020202020204" pitchFamily="34" charset="0"/>
              </a:rPr>
              <a:t>F</a:t>
            </a:r>
            <a:r>
              <a:rPr lang="en-US" sz="1500" b="1" dirty="0">
                <a:latin typeface="Arial" panose="020B0604020202020204" pitchFamily="34" charset="0"/>
                <a:cs typeface="Arial" panose="020B0604020202020204" pitchFamily="34" charset="0"/>
              </a:rPr>
              <a:t>or future business strength</a:t>
            </a:r>
            <a:r>
              <a:rPr lang="en-IN" sz="1500" b="1" dirty="0">
                <a:latin typeface="Arial" panose="020B0604020202020204" pitchFamily="34" charset="0"/>
                <a:cs typeface="Arial" panose="020B0604020202020204" pitchFamily="34" charset="0"/>
              </a:rPr>
              <a:t> – Remian Informed!</a:t>
            </a:r>
          </a:p>
        </p:txBody>
      </p:sp>
    </p:spTree>
    <p:extLst>
      <p:ext uri="{BB962C8B-B14F-4D97-AF65-F5344CB8AC3E}">
        <p14:creationId xmlns:p14="http://schemas.microsoft.com/office/powerpoint/2010/main" val="107014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8A9F43-55C5-0FC8-04C0-C8DEDE3653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1182" y="27369"/>
            <a:ext cx="1012825" cy="811212"/>
          </a:xfrm>
          <a:prstGeom prst="rect">
            <a:avLst/>
          </a:prstGeom>
        </p:spPr>
      </p:pic>
      <p:graphicFrame>
        <p:nvGraphicFramePr>
          <p:cNvPr id="2" name="Table 1">
            <a:extLst>
              <a:ext uri="{FF2B5EF4-FFF2-40B4-BE49-F238E27FC236}">
                <a16:creationId xmlns:a16="http://schemas.microsoft.com/office/drawing/2014/main" id="{6EBF2138-6D11-A3F5-0C10-C9487C322A9E}"/>
              </a:ext>
            </a:extLst>
          </p:cNvPr>
          <p:cNvGraphicFramePr>
            <a:graphicFrameLocks noGrp="1"/>
          </p:cNvGraphicFramePr>
          <p:nvPr>
            <p:extLst>
              <p:ext uri="{D42A27DB-BD31-4B8C-83A1-F6EECF244321}">
                <p14:modId xmlns:p14="http://schemas.microsoft.com/office/powerpoint/2010/main" val="2940802319"/>
              </p:ext>
            </p:extLst>
          </p:nvPr>
        </p:nvGraphicFramePr>
        <p:xfrm>
          <a:off x="1996751" y="27369"/>
          <a:ext cx="8117636" cy="7350002"/>
        </p:xfrm>
        <a:graphic>
          <a:graphicData uri="http://schemas.openxmlformats.org/drawingml/2006/table">
            <a:tbl>
              <a:tblPr>
                <a:tableStyleId>{5C22544A-7EE6-4342-B048-85BDC9FD1C3A}</a:tableStyleId>
              </a:tblPr>
              <a:tblGrid>
                <a:gridCol w="191283">
                  <a:extLst>
                    <a:ext uri="{9D8B030D-6E8A-4147-A177-3AD203B41FA5}">
                      <a16:colId xmlns:a16="http://schemas.microsoft.com/office/drawing/2014/main" val="3738736623"/>
                    </a:ext>
                  </a:extLst>
                </a:gridCol>
                <a:gridCol w="573852">
                  <a:extLst>
                    <a:ext uri="{9D8B030D-6E8A-4147-A177-3AD203B41FA5}">
                      <a16:colId xmlns:a16="http://schemas.microsoft.com/office/drawing/2014/main" val="2623067082"/>
                    </a:ext>
                  </a:extLst>
                </a:gridCol>
                <a:gridCol w="801005">
                  <a:extLst>
                    <a:ext uri="{9D8B030D-6E8A-4147-A177-3AD203B41FA5}">
                      <a16:colId xmlns:a16="http://schemas.microsoft.com/office/drawing/2014/main" val="2319809705"/>
                    </a:ext>
                  </a:extLst>
                </a:gridCol>
                <a:gridCol w="705361">
                  <a:extLst>
                    <a:ext uri="{9D8B030D-6E8A-4147-A177-3AD203B41FA5}">
                      <a16:colId xmlns:a16="http://schemas.microsoft.com/office/drawing/2014/main" val="93987565"/>
                    </a:ext>
                  </a:extLst>
                </a:gridCol>
                <a:gridCol w="296732">
                  <a:extLst>
                    <a:ext uri="{9D8B030D-6E8A-4147-A177-3AD203B41FA5}">
                      <a16:colId xmlns:a16="http://schemas.microsoft.com/office/drawing/2014/main" val="105751556"/>
                    </a:ext>
                  </a:extLst>
                </a:gridCol>
                <a:gridCol w="420586">
                  <a:extLst>
                    <a:ext uri="{9D8B030D-6E8A-4147-A177-3AD203B41FA5}">
                      <a16:colId xmlns:a16="http://schemas.microsoft.com/office/drawing/2014/main" val="1144471147"/>
                    </a:ext>
                  </a:extLst>
                </a:gridCol>
                <a:gridCol w="801005">
                  <a:extLst>
                    <a:ext uri="{9D8B030D-6E8A-4147-A177-3AD203B41FA5}">
                      <a16:colId xmlns:a16="http://schemas.microsoft.com/office/drawing/2014/main" val="4147690776"/>
                    </a:ext>
                  </a:extLst>
                </a:gridCol>
                <a:gridCol w="1590053">
                  <a:extLst>
                    <a:ext uri="{9D8B030D-6E8A-4147-A177-3AD203B41FA5}">
                      <a16:colId xmlns:a16="http://schemas.microsoft.com/office/drawing/2014/main" val="396177661"/>
                    </a:ext>
                  </a:extLst>
                </a:gridCol>
                <a:gridCol w="1064021">
                  <a:extLst>
                    <a:ext uri="{9D8B030D-6E8A-4147-A177-3AD203B41FA5}">
                      <a16:colId xmlns:a16="http://schemas.microsoft.com/office/drawing/2014/main" val="3189835893"/>
                    </a:ext>
                  </a:extLst>
                </a:gridCol>
                <a:gridCol w="1542231">
                  <a:extLst>
                    <a:ext uri="{9D8B030D-6E8A-4147-A177-3AD203B41FA5}">
                      <a16:colId xmlns:a16="http://schemas.microsoft.com/office/drawing/2014/main" val="2547915388"/>
                    </a:ext>
                  </a:extLst>
                </a:gridCol>
                <a:gridCol w="131507">
                  <a:extLst>
                    <a:ext uri="{9D8B030D-6E8A-4147-A177-3AD203B41FA5}">
                      <a16:colId xmlns:a16="http://schemas.microsoft.com/office/drawing/2014/main" val="1227150860"/>
                    </a:ext>
                  </a:extLst>
                </a:gridCol>
              </a:tblGrid>
              <a:tr h="93861">
                <a:tc gridSpan="11">
                  <a:txBody>
                    <a:bodyPr/>
                    <a:lstStyle/>
                    <a:p>
                      <a:pPr algn="ctr" fontAlgn="b"/>
                      <a:r>
                        <a:rPr lang="en-IN" sz="400" u="none" strike="noStrike" dirty="0">
                          <a:effectLst/>
                        </a:rPr>
                        <a:t> </a:t>
                      </a:r>
                      <a:endParaRPr lang="en-IN" sz="4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676469"/>
                  </a:ext>
                </a:extLst>
              </a:tr>
              <a:tr h="129428">
                <a:tc rowSpan="35">
                  <a:txBody>
                    <a:bodyPr/>
                    <a:lstStyle/>
                    <a:p>
                      <a:pPr algn="ctr" fontAlgn="b"/>
                      <a:endParaRPr lang="en-IN" sz="400" b="0" i="0" u="none" strike="noStrike">
                        <a:solidFill>
                          <a:srgbClr val="000000"/>
                        </a:solidFill>
                        <a:effectLst/>
                        <a:latin typeface="Calibri" panose="020F0502020204030204" pitchFamily="34" charset="0"/>
                      </a:endParaRPr>
                    </a:p>
                  </a:txBody>
                  <a:tcPr marL="0" marR="0" marT="0" marB="0" anchor="b"/>
                </a:tc>
                <a:tc rowSpan="2" gridSpan="4">
                  <a:txBody>
                    <a:bodyPr/>
                    <a:lstStyle/>
                    <a:p>
                      <a:pPr algn="l" fontAlgn="b"/>
                      <a:r>
                        <a:rPr lang="en-IN" sz="400" u="none" strike="noStrike" dirty="0">
                          <a:effectLst/>
                        </a:rPr>
                        <a:t> </a:t>
                      </a:r>
                      <a:endParaRPr lang="en-IN" sz="400" b="0" i="0" u="none" strike="noStrike" dirty="0">
                        <a:solidFill>
                          <a:srgbClr val="000000"/>
                        </a:solidFill>
                        <a:effectLst/>
                        <a:latin typeface="Calibri" panose="020F0502020204030204" pitchFamily="34" charset="0"/>
                      </a:endParaRPr>
                    </a:p>
                  </a:txBody>
                  <a:tcPr marL="0" marR="0" marT="0" marB="0" anchor="ctr"/>
                </a:tc>
                <a:tc rowSpan="2" hMerge="1">
                  <a:txBody>
                    <a:bodyPr/>
                    <a:lstStyle/>
                    <a:p>
                      <a:endParaRPr lang="en-IN"/>
                    </a:p>
                  </a:txBody>
                  <a:tcPr/>
                </a:tc>
                <a:tc rowSpan="2" hMerge="1">
                  <a:txBody>
                    <a:bodyPr/>
                    <a:lstStyle/>
                    <a:p>
                      <a:pPr algn="l" fontAlgn="b"/>
                      <a:endParaRPr lang="en-IN" sz="400" b="0" i="0" u="none" strike="noStrike">
                        <a:solidFill>
                          <a:srgbClr val="000000"/>
                        </a:solidFill>
                        <a:effectLst/>
                        <a:latin typeface="Calibri" panose="020F0502020204030204" pitchFamily="34" charset="0"/>
                      </a:endParaRPr>
                    </a:p>
                  </a:txBody>
                  <a:tcPr marL="0" marR="0" marT="0" marB="0" anchor="ctr"/>
                </a:tc>
                <a:tc rowSpan="2" hMerge="1">
                  <a:txBody>
                    <a:bodyPr/>
                    <a:lstStyle/>
                    <a:p>
                      <a:pPr algn="l" fontAlgn="b"/>
                      <a:endParaRPr lang="en-IN" sz="400" b="0" i="0" u="none" strike="noStrike">
                        <a:solidFill>
                          <a:srgbClr val="000000"/>
                        </a:solidFill>
                        <a:effectLst/>
                        <a:latin typeface="Calibri" panose="020F0502020204030204" pitchFamily="34" charset="0"/>
                      </a:endParaRPr>
                    </a:p>
                  </a:txBody>
                  <a:tcPr marL="0" marR="0" marT="0" marB="0" anchor="ctr"/>
                </a:tc>
                <a:tc gridSpan="5">
                  <a:txBody>
                    <a:bodyPr/>
                    <a:lstStyle/>
                    <a:p>
                      <a:pPr algn="ctr" fontAlgn="ctr"/>
                      <a:r>
                        <a:rPr lang="en-US" sz="1050" u="none" strike="noStrike" dirty="0">
                          <a:effectLst/>
                        </a:rPr>
                        <a:t>Subscription Plans (Plastic Scrap Wala)</a:t>
                      </a:r>
                      <a:endParaRPr lang="en-US" sz="1050" b="1" i="0" u="none" strike="noStrike" dirty="0">
                        <a:solidFill>
                          <a:srgbClr val="000000"/>
                        </a:solidFill>
                        <a:effectLst/>
                        <a:latin typeface="Cambria" panose="02040503050406030204" pitchFamily="18"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rowSpan="35">
                  <a:txBody>
                    <a:bodyPr/>
                    <a:lstStyle/>
                    <a:p>
                      <a:pPr algn="ctr" fontAlgn="b"/>
                      <a:endParaRPr lang="en-IN" sz="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9316614"/>
                  </a:ext>
                </a:extLst>
              </a:tr>
              <a:tr h="323571">
                <a:tc vMerge="1">
                  <a:txBody>
                    <a:bodyPr/>
                    <a:lstStyle/>
                    <a:p>
                      <a:endParaRPr lang="en-IN"/>
                    </a:p>
                  </a:txBody>
                  <a:tcPr/>
                </a:tc>
                <a:tc gridSpan="4"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gridSpan="5">
                  <a:txBody>
                    <a:bodyPr/>
                    <a:lstStyle/>
                    <a:p>
                      <a:pPr algn="ctr" fontAlgn="ctr"/>
                      <a:r>
                        <a:rPr lang="en-US" sz="1050" u="none" strike="noStrike" dirty="0">
                          <a:effectLst/>
                        </a:rPr>
                        <a:t>Gateway to Your Business Growth.</a:t>
                      </a:r>
                      <a:endParaRPr lang="en-US" sz="1050" b="1" i="0" u="none" strike="noStrike" dirty="0">
                        <a:solidFill>
                          <a:srgbClr val="008A00"/>
                        </a:solidFill>
                        <a:effectLst/>
                        <a:latin typeface="Cambria" panose="02040503050406030204" pitchFamily="18"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vMerge="1">
                  <a:txBody>
                    <a:bodyPr/>
                    <a:lstStyle/>
                    <a:p>
                      <a:endParaRPr lang="en-IN"/>
                    </a:p>
                  </a:txBody>
                  <a:tcPr/>
                </a:tc>
                <a:extLst>
                  <a:ext uri="{0D108BD9-81ED-4DB2-BD59-A6C34878D82A}">
                    <a16:rowId xmlns:a16="http://schemas.microsoft.com/office/drawing/2014/main" val="3152197073"/>
                  </a:ext>
                </a:extLst>
              </a:tr>
              <a:tr h="175108">
                <a:tc vMerge="1">
                  <a:txBody>
                    <a:bodyPr/>
                    <a:lstStyle/>
                    <a:p>
                      <a:endParaRPr lang="en-IN"/>
                    </a:p>
                  </a:txBody>
                  <a:tcPr/>
                </a:tc>
                <a:tc>
                  <a:txBody>
                    <a:bodyPr/>
                    <a:lstStyle/>
                    <a:p>
                      <a:pPr algn="ctr" fontAlgn="ctr"/>
                      <a:r>
                        <a:rPr lang="en-IN" sz="800" b="1" u="none" strike="noStrike" dirty="0">
                          <a:effectLst/>
                        </a:rPr>
                        <a:t>Plan</a:t>
                      </a:r>
                      <a:endParaRPr lang="en-IN" sz="800" b="1" i="0" u="none" strike="noStrike" dirty="0">
                        <a:solidFill>
                          <a:srgbClr val="000000"/>
                        </a:solidFill>
                        <a:effectLst/>
                        <a:latin typeface="Cambria" panose="02040503050406030204" pitchFamily="18" charset="0"/>
                      </a:endParaRPr>
                    </a:p>
                  </a:txBody>
                  <a:tcPr marL="0" marR="0" marT="0" marB="0" anchor="ctr"/>
                </a:tc>
                <a:tc gridSpan="4">
                  <a:txBody>
                    <a:bodyPr/>
                    <a:lstStyle/>
                    <a:p>
                      <a:pPr algn="ctr" fontAlgn="ctr"/>
                      <a:r>
                        <a:rPr lang="en-IN" sz="800" b="1" u="none" strike="noStrike" dirty="0">
                          <a:effectLst/>
                        </a:rPr>
                        <a:t>Standard Charge / Discount</a:t>
                      </a:r>
                      <a:endParaRPr lang="en-IN" sz="800" b="1" i="0" u="none" strike="noStrike" dirty="0">
                        <a:solidFill>
                          <a:srgbClr val="000000"/>
                        </a:solidFill>
                        <a:effectLst/>
                        <a:latin typeface="Cambria" panose="02040503050406030204" pitchFamily="18"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fontAlgn="ctr"/>
                      <a:r>
                        <a:rPr lang="en-IN" sz="800" b="1" u="none" strike="noStrike" dirty="0">
                          <a:effectLst/>
                        </a:rPr>
                        <a:t>Rs Monthly</a:t>
                      </a:r>
                      <a:endParaRPr lang="en-IN" sz="8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900" b="1" u="none" strike="noStrike" dirty="0">
                          <a:effectLst/>
                        </a:rPr>
                        <a:t>Services</a:t>
                      </a:r>
                      <a:endParaRPr lang="en-IN"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800" b="1" u="none" strike="noStrike" dirty="0">
                          <a:effectLst/>
                        </a:rPr>
                        <a:t>USD Yearly (Out of India)</a:t>
                      </a:r>
                    </a:p>
                    <a:p>
                      <a:pPr algn="ctr" fontAlgn="ctr"/>
                      <a:endParaRPr lang="en-IN" sz="8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900" b="1" u="none" strike="noStrike" dirty="0" err="1">
                          <a:effectLst/>
                        </a:rPr>
                        <a:t>Discription</a:t>
                      </a:r>
                      <a:endParaRPr lang="en-IN" sz="900" b="1"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n-IN"/>
                    </a:p>
                  </a:txBody>
                  <a:tcPr/>
                </a:tc>
                <a:extLst>
                  <a:ext uri="{0D108BD9-81ED-4DB2-BD59-A6C34878D82A}">
                    <a16:rowId xmlns:a16="http://schemas.microsoft.com/office/drawing/2014/main" val="4243972310"/>
                  </a:ext>
                </a:extLst>
              </a:tr>
              <a:tr h="456805">
                <a:tc vMerge="1">
                  <a:txBody>
                    <a:bodyPr/>
                    <a:lstStyle/>
                    <a:p>
                      <a:endParaRPr lang="en-IN"/>
                    </a:p>
                  </a:txBody>
                  <a:tcPr/>
                </a:tc>
                <a:tc>
                  <a:txBody>
                    <a:bodyPr/>
                    <a:lstStyle/>
                    <a:p>
                      <a:pPr algn="ctr" fontAlgn="ctr"/>
                      <a:r>
                        <a:rPr lang="en-IN" sz="1050" u="none" strike="noStrike" dirty="0">
                          <a:effectLst/>
                        </a:rPr>
                        <a:t>Plan 1</a:t>
                      </a:r>
                      <a:endParaRPr lang="en-IN" sz="105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1000" u="none" strike="noStrike" dirty="0">
                          <a:effectLst/>
                        </a:rPr>
                        <a:t>4800 Yearly</a:t>
                      </a:r>
                      <a:endParaRPr lang="en-IN" sz="10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1000" u="none" strike="noStrike" dirty="0">
                          <a:effectLst/>
                        </a:rPr>
                        <a:t>25 %</a:t>
                      </a:r>
                      <a:r>
                        <a:rPr lang="en-IN" sz="900" u="none" strike="noStrike" dirty="0">
                          <a:effectLst/>
                        </a:rPr>
                        <a:t> Discount</a:t>
                      </a:r>
                      <a:endParaRPr lang="en-IN" sz="1000" b="1" i="0" u="none" strike="noStrike" dirty="0">
                        <a:solidFill>
                          <a:srgbClr val="000000"/>
                        </a:solidFill>
                        <a:effectLst/>
                        <a:latin typeface="Cambria" panose="02040503050406030204" pitchFamily="18" charset="0"/>
                      </a:endParaRPr>
                    </a:p>
                  </a:txBody>
                  <a:tcPr marL="0" marR="0" marT="0" marB="0" anchor="ctr"/>
                </a:tc>
                <a:tc gridSpan="2">
                  <a:txBody>
                    <a:bodyPr/>
                    <a:lstStyle/>
                    <a:p>
                      <a:pPr algn="ctr"/>
                      <a:r>
                        <a:rPr lang="en-IN" sz="1000" u="none" strike="noStrike" dirty="0">
                          <a:effectLst/>
                        </a:rPr>
                        <a:t>3600 Yearly</a:t>
                      </a:r>
                      <a:endParaRPr lang="en-IN" sz="4400" dirty="0"/>
                    </a:p>
                  </a:txBody>
                  <a:tcPr marL="0" marR="0" marT="0" marB="0" anchor="ctr"/>
                </a:tc>
                <a:tc hMerge="1">
                  <a:txBody>
                    <a:bodyPr/>
                    <a:lstStyle/>
                    <a:p>
                      <a:pPr algn="ctr" fontAlgn="ctr"/>
                      <a:r>
                        <a:rPr lang="en-IN" sz="300" u="none" strike="noStrike">
                          <a:effectLst/>
                        </a:rPr>
                        <a:t>25 %</a:t>
                      </a:r>
                      <a:r>
                        <a:rPr lang="en-IN" sz="200" u="none" strike="noStrike">
                          <a:effectLst/>
                        </a:rPr>
                        <a:t> Discount</a:t>
                      </a:r>
                      <a:endParaRPr lang="en-IN" sz="200" b="0" i="0" u="none" strike="noStrike">
                        <a:solidFill>
                          <a:srgbClr val="FF0000"/>
                        </a:solidFill>
                        <a:effectLst/>
                        <a:latin typeface="Cambria" panose="02040503050406030204" pitchFamily="18" charset="0"/>
                      </a:endParaRPr>
                    </a:p>
                  </a:txBody>
                  <a:tcPr marL="0" marR="0" marT="0" marB="0" anchor="ctr"/>
                </a:tc>
                <a:tc>
                  <a:txBody>
                    <a:bodyPr/>
                    <a:lstStyle/>
                    <a:p>
                      <a:pPr algn="ctr" fontAlgn="ctr"/>
                      <a:r>
                        <a:rPr lang="en-IN" sz="1050" u="none" strike="noStrike" dirty="0">
                          <a:effectLst/>
                        </a:rPr>
                        <a:t>300</a:t>
                      </a:r>
                      <a:r>
                        <a:rPr lang="en-IN" sz="1000" u="none" strike="noStrike" dirty="0">
                          <a:effectLst/>
                        </a:rPr>
                        <a:t> Monthly</a:t>
                      </a:r>
                      <a:endParaRPr lang="en-IN" sz="1000" b="0" i="0" u="none" strike="noStrike" dirty="0">
                        <a:solidFill>
                          <a:srgbClr val="000000"/>
                        </a:solidFill>
                        <a:effectLst/>
                        <a:latin typeface="Cambria" panose="02040503050406030204" pitchFamily="18" charset="0"/>
                      </a:endParaRPr>
                    </a:p>
                  </a:txBody>
                  <a:tcPr marL="0" marR="0" marT="0" marB="0" anchor="ctr"/>
                </a:tc>
                <a:tc>
                  <a:txBody>
                    <a:bodyPr/>
                    <a:lstStyle/>
                    <a:p>
                      <a:pPr algn="l" fontAlgn="ctr"/>
                      <a:r>
                        <a:rPr lang="en-IN" sz="900" u="none" strike="noStrike" dirty="0">
                          <a:effectLst/>
                        </a:rPr>
                        <a:t>1) Scrap Price </a:t>
                      </a:r>
                      <a:endParaRPr lang="en-IN"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800" u="none" strike="noStrike" dirty="0">
                          <a:effectLst/>
                        </a:rPr>
                        <a:t>$200</a:t>
                      </a:r>
                      <a:endParaRPr lang="en-IN" sz="800" b="0" i="0" u="none" strike="noStrike" dirty="0">
                        <a:solidFill>
                          <a:srgbClr val="008A00"/>
                        </a:solidFill>
                        <a:effectLst/>
                        <a:latin typeface="Cambria" panose="02040503050406030204" pitchFamily="18" charset="0"/>
                      </a:endParaRPr>
                    </a:p>
                  </a:txBody>
                  <a:tcPr marL="0" marR="0" marT="0" marB="0" anchor="ctr"/>
                </a:tc>
                <a:tc>
                  <a:txBody>
                    <a:bodyPr/>
                    <a:lstStyle/>
                    <a:p>
                      <a:pPr algn="ctr" fontAlgn="ctr"/>
                      <a:r>
                        <a:rPr lang="en-IN" sz="800" u="none" strike="noStrike" dirty="0">
                          <a:effectLst/>
                        </a:rPr>
                        <a:t>PET, PP, HD, LD, LLD, PVC, PS, ABS Grinding &amp; Bale </a:t>
                      </a:r>
                      <a:endParaRPr lang="en-IN" sz="800" b="0"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n-IN"/>
                    </a:p>
                  </a:txBody>
                  <a:tcPr/>
                </a:tc>
                <a:extLst>
                  <a:ext uri="{0D108BD9-81ED-4DB2-BD59-A6C34878D82A}">
                    <a16:rowId xmlns:a16="http://schemas.microsoft.com/office/drawing/2014/main" val="4245924421"/>
                  </a:ext>
                </a:extLst>
              </a:tr>
              <a:tr h="93861">
                <a:tc vMerge="1">
                  <a:txBody>
                    <a:bodyPr/>
                    <a:lstStyle/>
                    <a:p>
                      <a:endParaRPr lang="en-IN"/>
                    </a:p>
                  </a:txBody>
                  <a:tcPr/>
                </a:tc>
                <a:tc rowSpan="4">
                  <a:txBody>
                    <a:bodyPr/>
                    <a:lstStyle/>
                    <a:p>
                      <a:pPr algn="ctr" fontAlgn="ctr"/>
                      <a:r>
                        <a:rPr lang="en-IN" sz="1050" u="none" strike="noStrike" dirty="0">
                          <a:effectLst/>
                        </a:rPr>
                        <a:t>Plan 2</a:t>
                      </a:r>
                      <a:endParaRPr lang="en-IN" sz="1050" b="0" i="0" u="none" strike="noStrike" dirty="0">
                        <a:solidFill>
                          <a:srgbClr val="000000"/>
                        </a:solidFill>
                        <a:effectLst/>
                        <a:latin typeface="Cambria" panose="02040503050406030204" pitchFamily="18" charset="0"/>
                      </a:endParaRPr>
                    </a:p>
                  </a:txBody>
                  <a:tcPr marL="0" marR="0" marT="0" marB="0" anchor="ctr"/>
                </a:tc>
                <a:tc rowSpan="4">
                  <a:txBody>
                    <a:bodyPr/>
                    <a:lstStyle/>
                    <a:p>
                      <a:pPr algn="ctr" fontAlgn="ctr"/>
                      <a:r>
                        <a:rPr lang="en-IN" sz="1000" u="none" strike="noStrike" dirty="0">
                          <a:effectLst/>
                        </a:rPr>
                        <a:t>12000 Yearly</a:t>
                      </a:r>
                      <a:endParaRPr lang="en-IN" sz="1000" b="1" i="0" u="none" strike="noStrike" dirty="0">
                        <a:solidFill>
                          <a:srgbClr val="000000"/>
                        </a:solidFill>
                        <a:effectLst/>
                        <a:latin typeface="Cambria" panose="02040503050406030204" pitchFamily="18" charset="0"/>
                      </a:endParaRPr>
                    </a:p>
                  </a:txBody>
                  <a:tcPr marL="0" marR="0" marT="0" marB="0" anchor="ctr"/>
                </a:tc>
                <a:tc rowSpan="4">
                  <a:txBody>
                    <a:bodyPr/>
                    <a:lstStyle/>
                    <a:p>
                      <a:pPr algn="ctr" fontAlgn="ctr"/>
                      <a:r>
                        <a:rPr lang="en-IN" sz="1000" u="none" strike="noStrike" dirty="0">
                          <a:effectLst/>
                        </a:rPr>
                        <a:t>20 %</a:t>
                      </a:r>
                      <a:r>
                        <a:rPr lang="en-IN" sz="900" u="none" strike="noStrike" dirty="0">
                          <a:effectLst/>
                        </a:rPr>
                        <a:t> Discount</a:t>
                      </a:r>
                      <a:endParaRPr lang="en-IN" sz="1000" b="1" i="0" u="none" strike="noStrike" dirty="0">
                        <a:solidFill>
                          <a:srgbClr val="000000"/>
                        </a:solidFill>
                        <a:effectLst/>
                        <a:latin typeface="Cambria" panose="02040503050406030204" pitchFamily="18" charset="0"/>
                      </a:endParaRPr>
                    </a:p>
                  </a:txBody>
                  <a:tcPr marL="0" marR="0" marT="0" marB="0" anchor="ctr"/>
                </a:tc>
                <a:tc rowSpan="4" gridSpan="2">
                  <a:txBody>
                    <a:bodyPr/>
                    <a:lstStyle/>
                    <a:p>
                      <a:pPr algn="ctr"/>
                      <a:r>
                        <a:rPr lang="en-IN" sz="1000" u="none" strike="noStrike">
                          <a:effectLst/>
                        </a:rPr>
                        <a:t>9600 Yearly</a:t>
                      </a:r>
                      <a:endParaRPr lang="en-IN" sz="4400"/>
                    </a:p>
                  </a:txBody>
                  <a:tcPr marL="0" marR="0" marT="0" marB="0" anchor="ctr"/>
                </a:tc>
                <a:tc rowSpan="4" hMerge="1">
                  <a:txBody>
                    <a:bodyPr/>
                    <a:lstStyle/>
                    <a:p>
                      <a:pPr algn="ctr" fontAlgn="ctr"/>
                      <a:r>
                        <a:rPr lang="en-IN" sz="300" u="none" strike="noStrike">
                          <a:effectLst/>
                        </a:rPr>
                        <a:t>20 %</a:t>
                      </a:r>
                      <a:r>
                        <a:rPr lang="en-IN" sz="200" u="none" strike="noStrike">
                          <a:effectLst/>
                        </a:rPr>
                        <a:t> Discount</a:t>
                      </a:r>
                      <a:endParaRPr lang="en-IN" sz="200" b="0" i="0" u="none" strike="noStrike">
                        <a:solidFill>
                          <a:srgbClr val="FF0000"/>
                        </a:solidFill>
                        <a:effectLst/>
                        <a:latin typeface="Cambria" panose="02040503050406030204" pitchFamily="18" charset="0"/>
                      </a:endParaRPr>
                    </a:p>
                  </a:txBody>
                  <a:tcPr marL="0" marR="0" marT="0" marB="0" anchor="ctr"/>
                </a:tc>
                <a:tc rowSpan="4">
                  <a:txBody>
                    <a:bodyPr/>
                    <a:lstStyle/>
                    <a:p>
                      <a:pPr algn="ctr" fontAlgn="ctr"/>
                      <a:r>
                        <a:rPr lang="en-IN" sz="1050" u="none" strike="noStrike" dirty="0">
                          <a:effectLst/>
                        </a:rPr>
                        <a:t>800</a:t>
                      </a:r>
                      <a:r>
                        <a:rPr lang="en-IN" sz="1000" u="none" strike="noStrike" dirty="0">
                          <a:effectLst/>
                        </a:rPr>
                        <a:t> Monthly</a:t>
                      </a:r>
                      <a:endParaRPr lang="en-IN" sz="1000" b="0" i="0" u="none" strike="noStrike" dirty="0">
                        <a:solidFill>
                          <a:srgbClr val="000000"/>
                        </a:solidFill>
                        <a:effectLst/>
                        <a:latin typeface="Cambria" panose="02040503050406030204" pitchFamily="18" charset="0"/>
                      </a:endParaRPr>
                    </a:p>
                  </a:txBody>
                  <a:tcPr marL="0" marR="0" marT="0" marB="0" anchor="ctr"/>
                </a:tc>
                <a:tc>
                  <a:txBody>
                    <a:bodyPr/>
                    <a:lstStyle/>
                    <a:p>
                      <a:pPr algn="l" fontAlgn="ctr"/>
                      <a:r>
                        <a:rPr lang="en-IN" sz="900" u="none" strike="noStrike" dirty="0">
                          <a:effectLst/>
                        </a:rPr>
                        <a:t>1) Scrap Price</a:t>
                      </a:r>
                      <a:endParaRPr lang="en-IN" sz="900" b="0" i="0" u="none" strike="noStrike" dirty="0">
                        <a:solidFill>
                          <a:srgbClr val="000000"/>
                        </a:solidFill>
                        <a:effectLst/>
                        <a:latin typeface="Cambria" panose="02040503050406030204" pitchFamily="18" charset="0"/>
                      </a:endParaRPr>
                    </a:p>
                  </a:txBody>
                  <a:tcPr marL="0" marR="0" marT="0" marB="0" anchor="ctr"/>
                </a:tc>
                <a:tc rowSpan="4">
                  <a:txBody>
                    <a:bodyPr/>
                    <a:lstStyle/>
                    <a:p>
                      <a:pPr algn="ctr" fontAlgn="ctr"/>
                      <a:r>
                        <a:rPr lang="en-IN" sz="800" u="none" strike="noStrike" dirty="0">
                          <a:effectLst/>
                        </a:rPr>
                        <a:t>$300</a:t>
                      </a:r>
                      <a:endParaRPr lang="en-IN" sz="800" b="0" i="0" u="none" strike="noStrike" dirty="0">
                        <a:solidFill>
                          <a:srgbClr val="008A00"/>
                        </a:solidFill>
                        <a:effectLst/>
                        <a:latin typeface="Cambria" panose="02040503050406030204" pitchFamily="18" charset="0"/>
                      </a:endParaRPr>
                    </a:p>
                  </a:txBody>
                  <a:tcPr marL="0" marR="0" marT="0" marB="0" anchor="ctr"/>
                </a:tc>
                <a:tc rowSpan="4">
                  <a:txBody>
                    <a:bodyPr/>
                    <a:lstStyle/>
                    <a:p>
                      <a:pPr algn="ctr" fontAlgn="ctr"/>
                      <a:r>
                        <a:rPr lang="en-US" sz="900" u="none" strike="noStrike" dirty="0">
                          <a:effectLst/>
                        </a:rPr>
                        <a:t>RIL list &amp; Open Market, Feedstock, China Future Price</a:t>
                      </a:r>
                      <a:endParaRPr lang="en-US" sz="900" b="0"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n-IN"/>
                    </a:p>
                  </a:txBody>
                  <a:tcPr/>
                </a:tc>
                <a:extLst>
                  <a:ext uri="{0D108BD9-81ED-4DB2-BD59-A6C34878D82A}">
                    <a16:rowId xmlns:a16="http://schemas.microsoft.com/office/drawing/2014/main" val="3881483096"/>
                  </a:ext>
                </a:extLst>
              </a:tr>
              <a:tr h="9386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2) Dana Price</a:t>
                      </a:r>
                      <a:endParaRPr lang="en-IN" sz="900" b="1"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883933612"/>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3) Virgin Prices</a:t>
                      </a:r>
                      <a:endParaRPr lang="en-IN" sz="900" b="1"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143515263"/>
                  </a:ext>
                </a:extLst>
              </a:tr>
              <a:tr h="25124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US" sz="900" u="none" strike="noStrike">
                          <a:effectLst/>
                        </a:rPr>
                        <a:t>4) Live! Oil Currency Price</a:t>
                      </a:r>
                      <a:endParaRPr lang="en-US" sz="900" b="1"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760429180"/>
                  </a:ext>
                </a:extLst>
              </a:tr>
              <a:tr h="38492">
                <a:tc vMerge="1">
                  <a:txBody>
                    <a:bodyPr/>
                    <a:lstStyle/>
                    <a:p>
                      <a:endParaRPr lang="en-IN"/>
                    </a:p>
                  </a:txBody>
                  <a:tcPr/>
                </a:tc>
                <a:tc rowSpan="6">
                  <a:txBody>
                    <a:bodyPr/>
                    <a:lstStyle/>
                    <a:p>
                      <a:pPr algn="ctr" fontAlgn="ctr"/>
                      <a:r>
                        <a:rPr lang="en-IN" sz="1050" u="none" strike="noStrike" dirty="0">
                          <a:effectLst/>
                        </a:rPr>
                        <a:t>Plan 3</a:t>
                      </a:r>
                      <a:endParaRPr lang="en-IN" sz="1050" b="0" i="0" u="none" strike="noStrike" dirty="0">
                        <a:solidFill>
                          <a:srgbClr val="000000"/>
                        </a:solidFill>
                        <a:effectLst/>
                        <a:latin typeface="Cambria" panose="02040503050406030204" pitchFamily="18" charset="0"/>
                      </a:endParaRPr>
                    </a:p>
                  </a:txBody>
                  <a:tcPr marL="0" marR="0" marT="0" marB="0" anchor="ctr"/>
                </a:tc>
                <a:tc rowSpan="6">
                  <a:txBody>
                    <a:bodyPr/>
                    <a:lstStyle/>
                    <a:p>
                      <a:pPr algn="ctr" fontAlgn="ctr"/>
                      <a:r>
                        <a:rPr lang="en-IN" sz="1000" u="none" strike="noStrike" dirty="0">
                          <a:effectLst/>
                        </a:rPr>
                        <a:t>18000 Yearly</a:t>
                      </a:r>
                      <a:endParaRPr lang="en-IN" sz="1000" b="1" i="0" u="none" strike="noStrike" dirty="0">
                        <a:solidFill>
                          <a:srgbClr val="000000"/>
                        </a:solidFill>
                        <a:effectLst/>
                        <a:latin typeface="Cambria" panose="02040503050406030204" pitchFamily="18" charset="0"/>
                      </a:endParaRPr>
                    </a:p>
                  </a:txBody>
                  <a:tcPr marL="0" marR="0" marT="0" marB="0" anchor="ctr"/>
                </a:tc>
                <a:tc rowSpan="6">
                  <a:txBody>
                    <a:bodyPr/>
                    <a:lstStyle/>
                    <a:p>
                      <a:pPr algn="ctr" fontAlgn="ctr"/>
                      <a:r>
                        <a:rPr lang="en-IN" sz="1000" u="none" strike="noStrike" dirty="0">
                          <a:effectLst/>
                        </a:rPr>
                        <a:t>33 %</a:t>
                      </a:r>
                      <a:r>
                        <a:rPr lang="en-IN" sz="900" u="none" strike="noStrike" dirty="0">
                          <a:effectLst/>
                        </a:rPr>
                        <a:t> Discount</a:t>
                      </a:r>
                      <a:endParaRPr lang="en-IN" sz="1000" b="1" i="0" u="none" strike="noStrike" dirty="0">
                        <a:solidFill>
                          <a:srgbClr val="000000"/>
                        </a:solidFill>
                        <a:effectLst/>
                        <a:latin typeface="Cambria" panose="02040503050406030204" pitchFamily="18" charset="0"/>
                      </a:endParaRPr>
                    </a:p>
                  </a:txBody>
                  <a:tcPr marL="0" marR="0" marT="0" marB="0" anchor="ctr"/>
                </a:tc>
                <a:tc rowSpan="6" gridSpan="2">
                  <a:txBody>
                    <a:bodyPr/>
                    <a:lstStyle/>
                    <a:p>
                      <a:pPr algn="ctr"/>
                      <a:r>
                        <a:rPr lang="en-IN" sz="1000" u="none" strike="noStrike" dirty="0">
                          <a:effectLst/>
                        </a:rPr>
                        <a:t>12000 Yearly</a:t>
                      </a:r>
                      <a:endParaRPr lang="en-IN" sz="4400" dirty="0"/>
                    </a:p>
                  </a:txBody>
                  <a:tcPr marL="0" marR="0" marT="0" marB="0" anchor="ctr"/>
                </a:tc>
                <a:tc rowSpan="6" hMerge="1">
                  <a:txBody>
                    <a:bodyPr/>
                    <a:lstStyle/>
                    <a:p>
                      <a:pPr algn="ctr" fontAlgn="ctr"/>
                      <a:r>
                        <a:rPr lang="en-IN" sz="300" u="none" strike="noStrike">
                          <a:effectLst/>
                        </a:rPr>
                        <a:t>33 %</a:t>
                      </a:r>
                      <a:r>
                        <a:rPr lang="en-IN" sz="200" u="none" strike="noStrike">
                          <a:effectLst/>
                        </a:rPr>
                        <a:t> Discount</a:t>
                      </a:r>
                      <a:endParaRPr lang="en-IN" sz="200" b="0" i="0" u="none" strike="noStrike">
                        <a:solidFill>
                          <a:srgbClr val="FF0000"/>
                        </a:solidFill>
                        <a:effectLst/>
                        <a:latin typeface="Cambria" panose="02040503050406030204" pitchFamily="18" charset="0"/>
                      </a:endParaRPr>
                    </a:p>
                  </a:txBody>
                  <a:tcPr marL="0" marR="0" marT="0" marB="0" anchor="ctr"/>
                </a:tc>
                <a:tc rowSpan="6">
                  <a:txBody>
                    <a:bodyPr/>
                    <a:lstStyle/>
                    <a:p>
                      <a:pPr algn="ctr" fontAlgn="ctr"/>
                      <a:r>
                        <a:rPr lang="en-IN" sz="1050" u="none" strike="noStrike" dirty="0">
                          <a:effectLst/>
                        </a:rPr>
                        <a:t>1500</a:t>
                      </a:r>
                      <a:r>
                        <a:rPr lang="en-IN" sz="1000" u="none" strike="noStrike" dirty="0">
                          <a:effectLst/>
                        </a:rPr>
                        <a:t> Monthly</a:t>
                      </a:r>
                      <a:endParaRPr lang="en-IN" sz="1000" b="0" i="0" u="none" strike="noStrike" dirty="0">
                        <a:solidFill>
                          <a:srgbClr val="000000"/>
                        </a:solidFill>
                        <a:effectLst/>
                        <a:latin typeface="Cambria" panose="02040503050406030204" pitchFamily="18" charset="0"/>
                      </a:endParaRPr>
                    </a:p>
                  </a:txBody>
                  <a:tcPr marL="0" marR="0" marT="0" marB="0" anchor="ctr"/>
                </a:tc>
                <a:tc>
                  <a:txBody>
                    <a:bodyPr/>
                    <a:lstStyle/>
                    <a:p>
                      <a:pPr algn="l" fontAlgn="ctr"/>
                      <a:r>
                        <a:rPr lang="en-IN" sz="900" u="none" strike="noStrike">
                          <a:effectLst/>
                        </a:rPr>
                        <a:t>1) Scrap Price</a:t>
                      </a:r>
                      <a:endParaRPr lang="en-IN" sz="900" b="0" i="0" u="none" strike="noStrike">
                        <a:solidFill>
                          <a:srgbClr val="000000"/>
                        </a:solidFill>
                        <a:effectLst/>
                        <a:latin typeface="Cambria" panose="02040503050406030204" pitchFamily="18" charset="0"/>
                      </a:endParaRPr>
                    </a:p>
                  </a:txBody>
                  <a:tcPr marL="0" marR="0" marT="0" marB="0" anchor="ctr"/>
                </a:tc>
                <a:tc rowSpan="6">
                  <a:txBody>
                    <a:bodyPr/>
                    <a:lstStyle/>
                    <a:p>
                      <a:pPr algn="ctr" fontAlgn="ctr"/>
                      <a:r>
                        <a:rPr lang="en-IN" sz="800" u="none" strike="noStrike" dirty="0">
                          <a:effectLst/>
                        </a:rPr>
                        <a:t>$400</a:t>
                      </a:r>
                      <a:endParaRPr lang="en-IN" sz="800" b="0" i="0" u="none" strike="noStrike" dirty="0">
                        <a:solidFill>
                          <a:srgbClr val="008A00"/>
                        </a:solidFill>
                        <a:effectLst/>
                        <a:latin typeface="Cambria" panose="02040503050406030204" pitchFamily="18" charset="0"/>
                      </a:endParaRPr>
                    </a:p>
                  </a:txBody>
                  <a:tcPr marL="0" marR="0" marT="0" marB="0" anchor="ctr"/>
                </a:tc>
                <a:tc rowSpan="6">
                  <a:txBody>
                    <a:bodyPr/>
                    <a:lstStyle/>
                    <a:p>
                      <a:pPr algn="ctr" fontAlgn="ctr"/>
                      <a:r>
                        <a:rPr lang="en-US" sz="900" u="none" strike="noStrike" dirty="0">
                          <a:effectLst/>
                        </a:rPr>
                        <a:t>All New &amp; Old Buy &amp; sell leads Pan India</a:t>
                      </a:r>
                      <a:endParaRPr lang="en-US" sz="900" b="0"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n-IN"/>
                    </a:p>
                  </a:txBody>
                  <a:tcPr/>
                </a:tc>
                <a:extLst>
                  <a:ext uri="{0D108BD9-81ED-4DB2-BD59-A6C34878D82A}">
                    <a16:rowId xmlns:a16="http://schemas.microsoft.com/office/drawing/2014/main" val="571315908"/>
                  </a:ext>
                </a:extLst>
              </a:tr>
              <a:tr h="10278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2) Dana Price</a:t>
                      </a:r>
                      <a:endParaRPr lang="en-IN"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302571488"/>
                  </a:ext>
                </a:extLst>
              </a:tr>
              <a:tr h="10278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3) Virgin Prices</a:t>
                      </a:r>
                      <a:endParaRPr lang="en-IN"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924627540"/>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US" sz="900" u="none" strike="noStrike">
                          <a:effectLst/>
                        </a:rPr>
                        <a:t>4) Live! Oil Currency Price</a:t>
                      </a:r>
                      <a:endParaRPr lang="en-US"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157567730"/>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5) Buyer Seller Contact</a:t>
                      </a:r>
                      <a:endParaRPr lang="en-IN" sz="900" b="1"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4102821005"/>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6) Used Machinery</a:t>
                      </a:r>
                      <a:endParaRPr lang="en-IN" sz="900" b="1"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830795710"/>
                  </a:ext>
                </a:extLst>
              </a:tr>
              <a:tr h="167495">
                <a:tc vMerge="1">
                  <a:txBody>
                    <a:bodyPr/>
                    <a:lstStyle/>
                    <a:p>
                      <a:endParaRPr lang="en-IN"/>
                    </a:p>
                  </a:txBody>
                  <a:tcPr/>
                </a:tc>
                <a:tc rowSpan="8">
                  <a:txBody>
                    <a:bodyPr/>
                    <a:lstStyle/>
                    <a:p>
                      <a:pPr algn="ctr" fontAlgn="ctr"/>
                      <a:r>
                        <a:rPr lang="en-IN" sz="1050" u="none" strike="noStrike" dirty="0">
                          <a:effectLst/>
                        </a:rPr>
                        <a:t>Plan 4</a:t>
                      </a:r>
                      <a:endParaRPr lang="en-IN" sz="1050" b="0" i="0" u="none" strike="noStrike" dirty="0">
                        <a:solidFill>
                          <a:srgbClr val="000000"/>
                        </a:solidFill>
                        <a:effectLst/>
                        <a:latin typeface="Cambria" panose="02040503050406030204" pitchFamily="18" charset="0"/>
                      </a:endParaRPr>
                    </a:p>
                  </a:txBody>
                  <a:tcPr marL="0" marR="0" marT="0" marB="0" anchor="ctr"/>
                </a:tc>
                <a:tc rowSpan="8">
                  <a:txBody>
                    <a:bodyPr/>
                    <a:lstStyle/>
                    <a:p>
                      <a:pPr algn="ctr" fontAlgn="ctr"/>
                      <a:r>
                        <a:rPr lang="en-IN" sz="1000" u="none" strike="noStrike" dirty="0">
                          <a:effectLst/>
                        </a:rPr>
                        <a:t>21000 Yearly</a:t>
                      </a:r>
                      <a:endParaRPr lang="en-IN" sz="1000" b="1" i="0" u="none" strike="noStrike" dirty="0">
                        <a:solidFill>
                          <a:srgbClr val="000000"/>
                        </a:solidFill>
                        <a:effectLst/>
                        <a:latin typeface="Cambria" panose="02040503050406030204" pitchFamily="18" charset="0"/>
                      </a:endParaRPr>
                    </a:p>
                  </a:txBody>
                  <a:tcPr marL="0" marR="0" marT="0" marB="0" anchor="ctr"/>
                </a:tc>
                <a:tc rowSpan="8">
                  <a:txBody>
                    <a:bodyPr/>
                    <a:lstStyle/>
                    <a:p>
                      <a:pPr algn="ctr" fontAlgn="ctr"/>
                      <a:r>
                        <a:rPr lang="en-IN" sz="1000" u="none" strike="noStrike" dirty="0">
                          <a:effectLst/>
                        </a:rPr>
                        <a:t>28 %</a:t>
                      </a:r>
                      <a:r>
                        <a:rPr lang="en-IN" sz="900" u="none" strike="noStrike" dirty="0">
                          <a:effectLst/>
                        </a:rPr>
                        <a:t> Discount</a:t>
                      </a:r>
                      <a:endParaRPr lang="en-IN" sz="1000" b="1" i="0" u="none" strike="noStrike" dirty="0">
                        <a:solidFill>
                          <a:srgbClr val="000000"/>
                        </a:solidFill>
                        <a:effectLst/>
                        <a:latin typeface="Cambria" panose="02040503050406030204" pitchFamily="18" charset="0"/>
                      </a:endParaRPr>
                    </a:p>
                  </a:txBody>
                  <a:tcPr marL="0" marR="0" marT="0" marB="0" anchor="ctr"/>
                </a:tc>
                <a:tc rowSpan="8" gridSpan="2">
                  <a:txBody>
                    <a:bodyPr/>
                    <a:lstStyle/>
                    <a:p>
                      <a:pPr algn="ctr"/>
                      <a:r>
                        <a:rPr lang="en-IN" sz="1000" u="none" strike="noStrike">
                          <a:effectLst/>
                        </a:rPr>
                        <a:t>15000 Yearly</a:t>
                      </a:r>
                      <a:endParaRPr lang="en-IN" sz="4400"/>
                    </a:p>
                  </a:txBody>
                  <a:tcPr marL="0" marR="0" marT="0" marB="0" anchor="ctr"/>
                </a:tc>
                <a:tc rowSpan="8" hMerge="1">
                  <a:txBody>
                    <a:bodyPr/>
                    <a:lstStyle/>
                    <a:p>
                      <a:pPr algn="ctr" fontAlgn="ctr"/>
                      <a:r>
                        <a:rPr lang="en-IN" sz="300" u="none" strike="noStrike">
                          <a:effectLst/>
                        </a:rPr>
                        <a:t>28 %</a:t>
                      </a:r>
                      <a:r>
                        <a:rPr lang="en-IN" sz="200" u="none" strike="noStrike">
                          <a:effectLst/>
                        </a:rPr>
                        <a:t> Discount</a:t>
                      </a:r>
                      <a:endParaRPr lang="en-IN" sz="200" b="0" i="0" u="none" strike="noStrike">
                        <a:solidFill>
                          <a:srgbClr val="FF0000"/>
                        </a:solidFill>
                        <a:effectLst/>
                        <a:latin typeface="Cambria" panose="02040503050406030204" pitchFamily="18" charset="0"/>
                      </a:endParaRPr>
                    </a:p>
                  </a:txBody>
                  <a:tcPr marL="0" marR="0" marT="0" marB="0" anchor="ctr"/>
                </a:tc>
                <a:tc rowSpan="8">
                  <a:txBody>
                    <a:bodyPr/>
                    <a:lstStyle/>
                    <a:p>
                      <a:pPr algn="ctr" fontAlgn="ctr"/>
                      <a:r>
                        <a:rPr lang="en-IN" sz="1050" u="none" strike="noStrike" dirty="0">
                          <a:effectLst/>
                        </a:rPr>
                        <a:t>1800 Monthly</a:t>
                      </a:r>
                      <a:endParaRPr lang="en-IN" sz="1050" b="0" i="0" u="none" strike="noStrike" dirty="0">
                        <a:solidFill>
                          <a:srgbClr val="000000"/>
                        </a:solidFill>
                        <a:effectLst/>
                        <a:latin typeface="Cambria" panose="02040503050406030204" pitchFamily="18" charset="0"/>
                      </a:endParaRPr>
                    </a:p>
                  </a:txBody>
                  <a:tcPr marL="0" marR="0" marT="0" marB="0" anchor="ctr"/>
                </a:tc>
                <a:tc>
                  <a:txBody>
                    <a:bodyPr/>
                    <a:lstStyle/>
                    <a:p>
                      <a:pPr algn="l" fontAlgn="ctr"/>
                      <a:r>
                        <a:rPr lang="en-IN" sz="900" u="none" strike="noStrike">
                          <a:effectLst/>
                        </a:rPr>
                        <a:t>1) Scrap &amp; Dana Price</a:t>
                      </a:r>
                      <a:endParaRPr lang="en-IN" sz="900" b="0" i="0" u="none" strike="noStrike">
                        <a:solidFill>
                          <a:srgbClr val="000000"/>
                        </a:solidFill>
                        <a:effectLst/>
                        <a:latin typeface="Cambria" panose="02040503050406030204" pitchFamily="18" charset="0"/>
                      </a:endParaRPr>
                    </a:p>
                  </a:txBody>
                  <a:tcPr marL="0" marR="0" marT="0" marB="0" anchor="ctr"/>
                </a:tc>
                <a:tc rowSpan="8">
                  <a:txBody>
                    <a:bodyPr/>
                    <a:lstStyle/>
                    <a:p>
                      <a:pPr algn="ctr" fontAlgn="ctr"/>
                      <a:r>
                        <a:rPr lang="en-IN" sz="800" u="none" strike="noStrike">
                          <a:effectLst/>
                        </a:rPr>
                        <a:t>$500</a:t>
                      </a:r>
                      <a:endParaRPr lang="en-IN" sz="800" b="0" i="0" u="none" strike="noStrike">
                        <a:solidFill>
                          <a:srgbClr val="008A00"/>
                        </a:solidFill>
                        <a:effectLst/>
                        <a:latin typeface="Cambria" panose="02040503050406030204" pitchFamily="18" charset="0"/>
                      </a:endParaRPr>
                    </a:p>
                  </a:txBody>
                  <a:tcPr marL="0" marR="0" marT="0" marB="0" anchor="ctr"/>
                </a:tc>
                <a:tc rowSpan="8">
                  <a:txBody>
                    <a:bodyPr/>
                    <a:lstStyle/>
                    <a:p>
                      <a:pPr algn="ctr" fontAlgn="ctr"/>
                      <a:r>
                        <a:rPr lang="en-US" sz="800" u="none" strike="noStrike" dirty="0">
                          <a:effectLst/>
                        </a:rPr>
                        <a:t>Demand Supply Trend Risk Opportunity Analysis, Import &amp; Export Data, Virgin Trend, Delhi </a:t>
                      </a:r>
                      <a:r>
                        <a:rPr lang="en-US" sz="800" u="none" strike="noStrike" dirty="0" err="1">
                          <a:effectLst/>
                        </a:rPr>
                        <a:t>Aadhat</a:t>
                      </a:r>
                      <a:r>
                        <a:rPr lang="en-US" sz="800" u="none" strike="noStrike" dirty="0">
                          <a:effectLst/>
                        </a:rPr>
                        <a:t> Price, </a:t>
                      </a:r>
                      <a:endParaRPr lang="en-US" sz="800" b="0"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n-IN"/>
                    </a:p>
                  </a:txBody>
                  <a:tcPr/>
                </a:tc>
                <a:extLst>
                  <a:ext uri="{0D108BD9-81ED-4DB2-BD59-A6C34878D82A}">
                    <a16:rowId xmlns:a16="http://schemas.microsoft.com/office/drawing/2014/main" val="3575006718"/>
                  </a:ext>
                </a:extLst>
              </a:tr>
              <a:tr h="10278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2) Virgin Prices</a:t>
                      </a:r>
                      <a:endParaRPr lang="en-IN"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921569013"/>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3) Buyer Seller Contact</a:t>
                      </a:r>
                      <a:endParaRPr lang="en-IN"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778304254"/>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US" sz="900" u="none" strike="noStrike">
                          <a:effectLst/>
                        </a:rPr>
                        <a:t>4) Live! Oil Currency Price</a:t>
                      </a:r>
                      <a:endParaRPr lang="en-US"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119039608"/>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5) Used Machinery</a:t>
                      </a:r>
                      <a:endParaRPr lang="en-IN"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419978662"/>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6) Recycle News Analysis</a:t>
                      </a:r>
                      <a:endParaRPr lang="en-IN" sz="900" b="1"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549695806"/>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7) Virgin News Research</a:t>
                      </a:r>
                      <a:endParaRPr lang="en-IN" sz="900" b="1"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50278862"/>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8) Import Export Report</a:t>
                      </a:r>
                      <a:endParaRPr lang="en-IN" sz="900" b="1"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410891847"/>
                  </a:ext>
                </a:extLst>
              </a:tr>
              <a:tr h="102780">
                <a:tc vMerge="1">
                  <a:txBody>
                    <a:bodyPr/>
                    <a:lstStyle/>
                    <a:p>
                      <a:endParaRPr lang="en-IN"/>
                    </a:p>
                  </a:txBody>
                  <a:tcPr/>
                </a:tc>
                <a:tc rowSpan="4">
                  <a:txBody>
                    <a:bodyPr/>
                    <a:lstStyle/>
                    <a:p>
                      <a:pPr algn="ctr" fontAlgn="ctr"/>
                      <a:r>
                        <a:rPr lang="en-IN" sz="1050" u="none" strike="noStrike" dirty="0">
                          <a:effectLst/>
                        </a:rPr>
                        <a:t>Plan 5</a:t>
                      </a:r>
                      <a:endParaRPr lang="en-IN" sz="1050" b="0" i="0" u="none" strike="noStrike" dirty="0">
                        <a:solidFill>
                          <a:srgbClr val="000000"/>
                        </a:solidFill>
                        <a:effectLst/>
                        <a:latin typeface="Cambria" panose="02040503050406030204" pitchFamily="18" charset="0"/>
                      </a:endParaRPr>
                    </a:p>
                  </a:txBody>
                  <a:tcPr marL="0" marR="0" marT="0" marB="0" anchor="ctr"/>
                </a:tc>
                <a:tc rowSpan="4">
                  <a:txBody>
                    <a:bodyPr/>
                    <a:lstStyle/>
                    <a:p>
                      <a:pPr algn="ctr" fontAlgn="ctr"/>
                      <a:r>
                        <a:rPr lang="en-IN" sz="1000" u="none" strike="noStrike" dirty="0">
                          <a:effectLst/>
                        </a:rPr>
                        <a:t>30000 Yearly</a:t>
                      </a:r>
                      <a:endParaRPr lang="en-IN" sz="1000" b="1" i="0" u="none" strike="noStrike" dirty="0">
                        <a:solidFill>
                          <a:srgbClr val="000000"/>
                        </a:solidFill>
                        <a:effectLst/>
                        <a:latin typeface="Cambria" panose="02040503050406030204" pitchFamily="18" charset="0"/>
                      </a:endParaRPr>
                    </a:p>
                  </a:txBody>
                  <a:tcPr marL="0" marR="0" marT="0" marB="0" anchor="ctr"/>
                </a:tc>
                <a:tc rowSpan="4">
                  <a:txBody>
                    <a:bodyPr/>
                    <a:lstStyle/>
                    <a:p>
                      <a:pPr algn="ctr" fontAlgn="ctr"/>
                      <a:r>
                        <a:rPr lang="en-IN" sz="900" u="none" strike="noStrike" dirty="0">
                          <a:effectLst/>
                        </a:rPr>
                        <a:t>16.60</a:t>
                      </a:r>
                      <a:r>
                        <a:rPr lang="en-IN" sz="1000" u="none" strike="noStrike" dirty="0">
                          <a:effectLst/>
                        </a:rPr>
                        <a:t> % Discount</a:t>
                      </a:r>
                      <a:endParaRPr lang="en-IN" sz="1000" b="1" i="0" u="none" strike="noStrike" dirty="0">
                        <a:solidFill>
                          <a:srgbClr val="000000"/>
                        </a:solidFill>
                        <a:effectLst/>
                        <a:latin typeface="Cambria" panose="02040503050406030204" pitchFamily="18" charset="0"/>
                      </a:endParaRPr>
                    </a:p>
                  </a:txBody>
                  <a:tcPr marL="0" marR="0" marT="0" marB="0" anchor="ctr"/>
                </a:tc>
                <a:tc rowSpan="4" gridSpan="2">
                  <a:txBody>
                    <a:bodyPr/>
                    <a:lstStyle/>
                    <a:p>
                      <a:pPr algn="ctr"/>
                      <a:r>
                        <a:rPr lang="en-IN" sz="1000" u="none" strike="noStrike">
                          <a:effectLst/>
                        </a:rPr>
                        <a:t>25000 Yearly</a:t>
                      </a:r>
                      <a:endParaRPr lang="en-IN" sz="4400"/>
                    </a:p>
                  </a:txBody>
                  <a:tcPr marL="0" marR="0" marT="0" marB="0" anchor="ctr"/>
                </a:tc>
                <a:tc rowSpan="4" hMerge="1">
                  <a:txBody>
                    <a:bodyPr/>
                    <a:lstStyle/>
                    <a:p>
                      <a:pPr algn="ctr" fontAlgn="ctr"/>
                      <a:r>
                        <a:rPr lang="en-IN" sz="200" u="none" strike="noStrike">
                          <a:effectLst/>
                        </a:rPr>
                        <a:t>16.60</a:t>
                      </a:r>
                      <a:r>
                        <a:rPr lang="en-IN" sz="300" u="none" strike="noStrike">
                          <a:effectLst/>
                        </a:rPr>
                        <a:t> % Discount</a:t>
                      </a:r>
                      <a:endParaRPr lang="en-IN" sz="300" b="0" i="0" u="none" strike="noStrike">
                        <a:solidFill>
                          <a:srgbClr val="FF0000"/>
                        </a:solidFill>
                        <a:effectLst/>
                        <a:latin typeface="Cambria" panose="02040503050406030204" pitchFamily="18" charset="0"/>
                      </a:endParaRPr>
                    </a:p>
                  </a:txBody>
                  <a:tcPr marL="0" marR="0" marT="0" marB="0" anchor="ctr"/>
                </a:tc>
                <a:tc rowSpan="4">
                  <a:txBody>
                    <a:bodyPr/>
                    <a:lstStyle/>
                    <a:p>
                      <a:pPr algn="ctr" fontAlgn="ctr"/>
                      <a:r>
                        <a:rPr lang="en-IN" sz="1050" u="none" strike="noStrike" dirty="0">
                          <a:effectLst/>
                        </a:rPr>
                        <a:t> </a:t>
                      </a:r>
                      <a:endParaRPr lang="en-IN" sz="1050" b="0" i="0" u="none" strike="noStrike" dirty="0">
                        <a:solidFill>
                          <a:srgbClr val="FF0000"/>
                        </a:solidFill>
                        <a:effectLst/>
                        <a:latin typeface="Cambria" panose="02040503050406030204" pitchFamily="18" charset="0"/>
                      </a:endParaRPr>
                    </a:p>
                  </a:txBody>
                  <a:tcPr marL="0" marR="0" marT="0" marB="0" anchor="ctr"/>
                </a:tc>
                <a:tc>
                  <a:txBody>
                    <a:bodyPr/>
                    <a:lstStyle/>
                    <a:p>
                      <a:pPr algn="l" fontAlgn="ctr"/>
                      <a:r>
                        <a:rPr lang="en-IN" sz="900" u="none" strike="noStrike">
                          <a:effectLst/>
                        </a:rPr>
                        <a:t>Plan 4 +</a:t>
                      </a:r>
                      <a:endParaRPr lang="en-IN" sz="900" b="1" i="0" u="none" strike="noStrike">
                        <a:solidFill>
                          <a:srgbClr val="000000"/>
                        </a:solidFill>
                        <a:effectLst/>
                        <a:latin typeface="Cambria" panose="02040503050406030204" pitchFamily="18" charset="0"/>
                      </a:endParaRPr>
                    </a:p>
                  </a:txBody>
                  <a:tcPr marL="0" marR="0" marT="0" marB="0" anchor="ctr"/>
                </a:tc>
                <a:tc rowSpan="4">
                  <a:txBody>
                    <a:bodyPr/>
                    <a:lstStyle/>
                    <a:p>
                      <a:pPr algn="ctr" fontAlgn="ctr"/>
                      <a:r>
                        <a:rPr lang="en-IN" sz="800" u="none" strike="noStrike">
                          <a:effectLst/>
                        </a:rPr>
                        <a:t>$600</a:t>
                      </a:r>
                      <a:endParaRPr lang="en-IN" sz="800" b="0" i="0" u="none" strike="noStrike">
                        <a:solidFill>
                          <a:srgbClr val="008A00"/>
                        </a:solidFill>
                        <a:effectLst/>
                        <a:latin typeface="Cambria" panose="02040503050406030204" pitchFamily="18" charset="0"/>
                      </a:endParaRPr>
                    </a:p>
                  </a:txBody>
                  <a:tcPr marL="0" marR="0" marT="0" marB="0" anchor="ctr"/>
                </a:tc>
                <a:tc rowSpan="4">
                  <a:txBody>
                    <a:bodyPr/>
                    <a:lstStyle/>
                    <a:p>
                      <a:pPr algn="ctr" fontAlgn="ctr"/>
                      <a:r>
                        <a:rPr lang="en-IN" sz="900" u="none" strike="noStrike" dirty="0">
                          <a:effectLst/>
                        </a:rPr>
                        <a:t>Verified Buyers &amp; Suppliers</a:t>
                      </a:r>
                      <a:endParaRPr lang="en-IN" sz="900" b="0"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n-IN"/>
                    </a:p>
                  </a:txBody>
                  <a:tcPr/>
                </a:tc>
                <a:extLst>
                  <a:ext uri="{0D108BD9-81ED-4DB2-BD59-A6C34878D82A}">
                    <a16:rowId xmlns:a16="http://schemas.microsoft.com/office/drawing/2014/main" val="3754850777"/>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Companies Directory </a:t>
                      </a:r>
                      <a:endParaRPr lang="en-IN"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945999544"/>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All India Virgin &amp; Recycle</a:t>
                      </a:r>
                      <a:endParaRPr lang="en-IN"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4018578568"/>
                  </a:ext>
                </a:extLst>
              </a:tr>
              <a:tr h="25124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ctr"/>
                      <a:r>
                        <a:rPr lang="en-IN" sz="900" u="none" strike="noStrike">
                          <a:effectLst/>
                        </a:rPr>
                        <a:t>Suppliers, Recyclers, Manufactures</a:t>
                      </a:r>
                      <a:endParaRPr lang="en-IN" sz="9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97528933"/>
                  </a:ext>
                </a:extLst>
              </a:tr>
              <a:tr h="93861">
                <a:tc vMerge="1">
                  <a:txBody>
                    <a:bodyPr/>
                    <a:lstStyle/>
                    <a:p>
                      <a:endParaRPr lang="en-IN"/>
                    </a:p>
                  </a:txBody>
                  <a:tcPr/>
                </a:tc>
                <a:tc rowSpan="5">
                  <a:txBody>
                    <a:bodyPr/>
                    <a:lstStyle/>
                    <a:p>
                      <a:pPr algn="ctr" fontAlgn="ctr"/>
                      <a:r>
                        <a:rPr lang="en-IN" sz="1050" u="none" strike="noStrike" dirty="0">
                          <a:effectLst/>
                        </a:rPr>
                        <a:t>Plan 6</a:t>
                      </a:r>
                      <a:endParaRPr lang="en-IN" sz="1050" b="0" i="0" u="none" strike="noStrike" dirty="0">
                        <a:solidFill>
                          <a:srgbClr val="000000"/>
                        </a:solidFill>
                        <a:effectLst/>
                        <a:latin typeface="Cambria" panose="02040503050406030204" pitchFamily="18" charset="0"/>
                      </a:endParaRPr>
                    </a:p>
                  </a:txBody>
                  <a:tcPr marL="0" marR="0" marT="0" marB="0" anchor="ctr"/>
                </a:tc>
                <a:tc rowSpan="5">
                  <a:txBody>
                    <a:bodyPr/>
                    <a:lstStyle/>
                    <a:p>
                      <a:pPr algn="ctr" fontAlgn="ctr"/>
                      <a:r>
                        <a:rPr lang="en-IN" sz="1000" u="none" strike="noStrike" dirty="0">
                          <a:effectLst/>
                        </a:rPr>
                        <a:t>80000 Yearly</a:t>
                      </a:r>
                      <a:endParaRPr lang="en-IN" sz="1000" b="1" i="0" u="none" strike="noStrike" dirty="0">
                        <a:solidFill>
                          <a:srgbClr val="000000"/>
                        </a:solidFill>
                        <a:effectLst/>
                        <a:latin typeface="Cambria" panose="02040503050406030204" pitchFamily="18" charset="0"/>
                      </a:endParaRPr>
                    </a:p>
                  </a:txBody>
                  <a:tcPr marL="0" marR="0" marT="0" marB="0" anchor="ctr"/>
                </a:tc>
                <a:tc rowSpan="5">
                  <a:txBody>
                    <a:bodyPr/>
                    <a:lstStyle/>
                    <a:p>
                      <a:pPr algn="ctr" fontAlgn="ctr"/>
                      <a:r>
                        <a:rPr lang="en-IN" sz="1000" u="none" strike="noStrike" dirty="0">
                          <a:effectLst/>
                        </a:rPr>
                        <a:t>40 %</a:t>
                      </a:r>
                      <a:r>
                        <a:rPr lang="en-IN" sz="900" u="none" strike="noStrike" dirty="0">
                          <a:effectLst/>
                        </a:rPr>
                        <a:t> Discount</a:t>
                      </a:r>
                      <a:endParaRPr lang="en-IN" sz="1000" b="1" i="0" u="none" strike="noStrike" dirty="0">
                        <a:solidFill>
                          <a:srgbClr val="000000"/>
                        </a:solidFill>
                        <a:effectLst/>
                        <a:latin typeface="Cambria" panose="02040503050406030204" pitchFamily="18" charset="0"/>
                      </a:endParaRPr>
                    </a:p>
                  </a:txBody>
                  <a:tcPr marL="0" marR="0" marT="0" marB="0" anchor="ctr"/>
                </a:tc>
                <a:tc rowSpan="5" gridSpan="2">
                  <a:txBody>
                    <a:bodyPr/>
                    <a:lstStyle/>
                    <a:p>
                      <a:pPr algn="ctr"/>
                      <a:r>
                        <a:rPr lang="en-IN" sz="1000" u="none" strike="noStrike">
                          <a:effectLst/>
                        </a:rPr>
                        <a:t>48,000 Yearly</a:t>
                      </a:r>
                      <a:endParaRPr lang="en-IN" sz="4400"/>
                    </a:p>
                  </a:txBody>
                  <a:tcPr marL="0" marR="0" marT="0" marB="0" anchor="ctr"/>
                </a:tc>
                <a:tc rowSpan="5" hMerge="1">
                  <a:txBody>
                    <a:bodyPr/>
                    <a:lstStyle/>
                    <a:p>
                      <a:pPr algn="ctr" fontAlgn="ctr"/>
                      <a:r>
                        <a:rPr lang="en-IN" sz="300" u="none" strike="noStrike">
                          <a:effectLst/>
                        </a:rPr>
                        <a:t>40 %</a:t>
                      </a:r>
                      <a:r>
                        <a:rPr lang="en-IN" sz="200" u="none" strike="noStrike">
                          <a:effectLst/>
                        </a:rPr>
                        <a:t> Discount</a:t>
                      </a:r>
                      <a:endParaRPr lang="en-IN" sz="200" b="0" i="0" u="none" strike="noStrike">
                        <a:solidFill>
                          <a:srgbClr val="FF0000"/>
                        </a:solidFill>
                        <a:effectLst/>
                        <a:latin typeface="Cambria" panose="02040503050406030204" pitchFamily="18" charset="0"/>
                      </a:endParaRPr>
                    </a:p>
                  </a:txBody>
                  <a:tcPr marL="0" marR="0" marT="0" marB="0" anchor="ctr"/>
                </a:tc>
                <a:tc rowSpan="5">
                  <a:txBody>
                    <a:bodyPr/>
                    <a:lstStyle/>
                    <a:p>
                      <a:pPr algn="ctr" fontAlgn="ctr"/>
                      <a:r>
                        <a:rPr lang="en-IN" sz="1000" u="none" strike="noStrike" dirty="0">
                          <a:effectLst/>
                        </a:rPr>
                        <a:t>Additional per user Rs. 11800</a:t>
                      </a:r>
                      <a:endParaRPr lang="en-IN" sz="1000" b="0" i="0" u="none" strike="noStrike" dirty="0">
                        <a:solidFill>
                          <a:srgbClr val="000000"/>
                        </a:solidFill>
                        <a:effectLst/>
                        <a:latin typeface="Cambria" panose="02040503050406030204" pitchFamily="18" charset="0"/>
                      </a:endParaRPr>
                    </a:p>
                  </a:txBody>
                  <a:tcPr marL="0" marR="0" marT="0" marB="0" anchor="ctr"/>
                </a:tc>
                <a:tc>
                  <a:txBody>
                    <a:bodyPr/>
                    <a:lstStyle/>
                    <a:p>
                      <a:pPr algn="l" fontAlgn="ctr"/>
                      <a:r>
                        <a:rPr lang="en-IN" sz="900" u="none" strike="noStrike">
                          <a:effectLst/>
                        </a:rPr>
                        <a:t>Plan 5+</a:t>
                      </a:r>
                      <a:endParaRPr lang="en-IN" sz="900" b="1" i="0" u="none" strike="noStrike">
                        <a:solidFill>
                          <a:srgbClr val="000000"/>
                        </a:solidFill>
                        <a:effectLst/>
                        <a:latin typeface="Cambria" panose="02040503050406030204" pitchFamily="18" charset="0"/>
                      </a:endParaRPr>
                    </a:p>
                  </a:txBody>
                  <a:tcPr marL="0" marR="0" marT="0" marB="0" anchor="ctr"/>
                </a:tc>
                <a:tc rowSpan="5">
                  <a:txBody>
                    <a:bodyPr/>
                    <a:lstStyle/>
                    <a:p>
                      <a:pPr algn="ctr" fontAlgn="ctr"/>
                      <a:r>
                        <a:rPr lang="en-IN" sz="800" u="none" strike="noStrike">
                          <a:effectLst/>
                        </a:rPr>
                        <a:t>$800</a:t>
                      </a:r>
                      <a:endParaRPr lang="en-IN" sz="800" b="0" i="0" u="none" strike="noStrike">
                        <a:solidFill>
                          <a:srgbClr val="008A00"/>
                        </a:solidFill>
                        <a:effectLst/>
                        <a:latin typeface="Cambria" panose="02040503050406030204" pitchFamily="18" charset="0"/>
                      </a:endParaRPr>
                    </a:p>
                  </a:txBody>
                  <a:tcPr marL="0" marR="0" marT="0" marB="0" anchor="ctr"/>
                </a:tc>
                <a:tc rowSpan="5">
                  <a:txBody>
                    <a:bodyPr/>
                    <a:lstStyle/>
                    <a:p>
                      <a:pPr algn="ctr" fontAlgn="ctr"/>
                      <a:r>
                        <a:rPr lang="en-US" sz="800" u="none" strike="noStrike" dirty="0">
                          <a:effectLst/>
                        </a:rPr>
                        <a:t>Premium &amp; Discount Analysis &amp; Price Forecast for Scrap &amp; Virgin.</a:t>
                      </a:r>
                      <a:endParaRPr lang="en-US" sz="800" b="0"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n-IN"/>
                    </a:p>
                  </a:txBody>
                  <a:tcPr/>
                </a:tc>
                <a:extLst>
                  <a:ext uri="{0D108BD9-81ED-4DB2-BD59-A6C34878D82A}">
                    <a16:rowId xmlns:a16="http://schemas.microsoft.com/office/drawing/2014/main" val="2680189197"/>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b"/>
                      <a:r>
                        <a:rPr lang="en-IN" sz="900" u="none" strike="noStrike">
                          <a:effectLst/>
                        </a:rPr>
                        <a:t>1) Fair Price (AI)</a:t>
                      </a:r>
                      <a:endParaRPr lang="en-IN" sz="900" b="0" i="0" u="none" strike="noStrike">
                        <a:solidFill>
                          <a:srgbClr val="000000"/>
                        </a:solidFill>
                        <a:effectLst/>
                        <a:latin typeface="Cambria" panose="02040503050406030204" pitchFamily="18" charset="0"/>
                      </a:endParaRPr>
                    </a:p>
                  </a:txBody>
                  <a:tcPr marL="0" marR="0" marT="0" marB="0" anchor="b"/>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337911915"/>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b"/>
                      <a:r>
                        <a:rPr lang="en-IN" sz="900" u="none" strike="noStrike">
                          <a:effectLst/>
                        </a:rPr>
                        <a:t>2) Forward Analysis</a:t>
                      </a:r>
                      <a:endParaRPr lang="en-IN" sz="900" b="0" i="0" u="none" strike="noStrike">
                        <a:solidFill>
                          <a:srgbClr val="000000"/>
                        </a:solidFill>
                        <a:effectLst/>
                        <a:latin typeface="Cambria" panose="02040503050406030204" pitchFamily="18" charset="0"/>
                      </a:endParaRPr>
                    </a:p>
                  </a:txBody>
                  <a:tcPr marL="0" marR="0" marT="0" marB="0" anchor="b"/>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231058089"/>
                  </a:ext>
                </a:extLst>
              </a:tr>
              <a:tr h="9386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b"/>
                      <a:r>
                        <a:rPr lang="en-IN" sz="900" u="none" strike="noStrike">
                          <a:effectLst/>
                        </a:rPr>
                        <a:t>3) Prime News </a:t>
                      </a:r>
                      <a:endParaRPr lang="en-IN" sz="900" b="0" i="0" u="none" strike="noStrike">
                        <a:solidFill>
                          <a:srgbClr val="000000"/>
                        </a:solidFill>
                        <a:effectLst/>
                        <a:latin typeface="Cambria" panose="02040503050406030204" pitchFamily="18" charset="0"/>
                      </a:endParaRPr>
                    </a:p>
                  </a:txBody>
                  <a:tcPr marL="0" marR="0" marT="0" marB="0" anchor="b"/>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273449016"/>
                  </a:ext>
                </a:extLst>
              </a:tr>
              <a:tr h="16749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p>
                      <a:pPr algn="l" fontAlgn="b"/>
                      <a:r>
                        <a:rPr lang="en-IN" sz="900" u="none" strike="noStrike">
                          <a:effectLst/>
                        </a:rPr>
                        <a:t>4) Prime TAG in Post</a:t>
                      </a:r>
                      <a:endParaRPr lang="en-IN" sz="900" b="0" i="0" u="none" strike="noStrike">
                        <a:solidFill>
                          <a:srgbClr val="000000"/>
                        </a:solidFill>
                        <a:effectLst/>
                        <a:latin typeface="Cambria" panose="02040503050406030204" pitchFamily="18" charset="0"/>
                      </a:endParaRPr>
                    </a:p>
                  </a:txBody>
                  <a:tcPr marL="0" marR="0" marT="0" marB="0" anchor="b"/>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29652644"/>
                  </a:ext>
                </a:extLst>
              </a:tr>
              <a:tr h="761342">
                <a:tc vMerge="1">
                  <a:txBody>
                    <a:bodyPr/>
                    <a:lstStyle/>
                    <a:p>
                      <a:endParaRPr lang="en-IN"/>
                    </a:p>
                  </a:txBody>
                  <a:tcPr/>
                </a:tc>
                <a:tc>
                  <a:txBody>
                    <a:bodyPr/>
                    <a:lstStyle/>
                    <a:p>
                      <a:pPr algn="ctr" fontAlgn="ctr"/>
                      <a:r>
                        <a:rPr lang="en-IN" sz="1050" u="none" strike="noStrike" dirty="0">
                          <a:effectLst/>
                        </a:rPr>
                        <a:t>Plan 7</a:t>
                      </a:r>
                      <a:endParaRPr lang="en-IN" sz="105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1000" u="none" strike="noStrike" dirty="0">
                          <a:effectLst/>
                        </a:rPr>
                        <a:t>6,00,000 Yearly</a:t>
                      </a:r>
                      <a:endParaRPr lang="en-IN" sz="10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1000" u="none" strike="noStrike" dirty="0">
                          <a:effectLst/>
                        </a:rPr>
                        <a:t>16 %</a:t>
                      </a:r>
                      <a:r>
                        <a:rPr lang="en-IN" sz="900" u="none" strike="noStrike" dirty="0">
                          <a:effectLst/>
                        </a:rPr>
                        <a:t> Discount</a:t>
                      </a:r>
                      <a:endParaRPr lang="en-IN" sz="1000" b="1" i="0" u="none" strike="noStrike" dirty="0">
                        <a:solidFill>
                          <a:srgbClr val="000000"/>
                        </a:solidFill>
                        <a:effectLst/>
                        <a:latin typeface="Cambria" panose="02040503050406030204" pitchFamily="18" charset="0"/>
                      </a:endParaRPr>
                    </a:p>
                  </a:txBody>
                  <a:tcPr marL="0" marR="0" marT="0" marB="0" anchor="ctr"/>
                </a:tc>
                <a:tc gridSpan="2">
                  <a:txBody>
                    <a:bodyPr/>
                    <a:lstStyle/>
                    <a:p>
                      <a:pPr algn="ctr"/>
                      <a:r>
                        <a:rPr lang="en-IN" sz="1000" u="none" strike="noStrike">
                          <a:effectLst/>
                        </a:rPr>
                        <a:t>5,00,000 Yearly</a:t>
                      </a:r>
                      <a:endParaRPr lang="en-IN" sz="4400"/>
                    </a:p>
                  </a:txBody>
                  <a:tcPr marL="0" marR="0" marT="0" marB="0" anchor="ctr"/>
                </a:tc>
                <a:tc hMerge="1">
                  <a:txBody>
                    <a:bodyPr/>
                    <a:lstStyle/>
                    <a:p>
                      <a:pPr algn="ctr" fontAlgn="ctr"/>
                      <a:r>
                        <a:rPr lang="en-IN" sz="300" u="none" strike="noStrike">
                          <a:effectLst/>
                        </a:rPr>
                        <a:t>16 %</a:t>
                      </a:r>
                      <a:r>
                        <a:rPr lang="en-IN" sz="200" u="none" strike="noStrike">
                          <a:effectLst/>
                        </a:rPr>
                        <a:t> Discount</a:t>
                      </a:r>
                      <a:endParaRPr lang="en-IN" sz="200" b="0" i="0" u="none" strike="noStrike">
                        <a:solidFill>
                          <a:srgbClr val="FF0000"/>
                        </a:solidFill>
                        <a:effectLst/>
                        <a:latin typeface="Cambria" panose="02040503050406030204" pitchFamily="18" charset="0"/>
                      </a:endParaRPr>
                    </a:p>
                  </a:txBody>
                  <a:tcPr marL="0" marR="0" marT="0" marB="0" anchor="ctr"/>
                </a:tc>
                <a:tc>
                  <a:txBody>
                    <a:bodyPr/>
                    <a:lstStyle/>
                    <a:p>
                      <a:pPr algn="ctr" fontAlgn="ctr"/>
                      <a:r>
                        <a:rPr lang="en-IN" sz="1050" u="none" strike="noStrike" dirty="0">
                          <a:effectLst/>
                        </a:rPr>
                        <a:t>5 User Access</a:t>
                      </a:r>
                      <a:endParaRPr lang="en-IN" sz="1050" b="0" i="0" u="none" strike="noStrike" dirty="0">
                        <a:solidFill>
                          <a:srgbClr val="000000"/>
                        </a:solidFill>
                        <a:effectLst/>
                        <a:latin typeface="Cambria" panose="02040503050406030204" pitchFamily="18" charset="0"/>
                      </a:endParaRPr>
                    </a:p>
                  </a:txBody>
                  <a:tcPr marL="0" marR="0" marT="0" marB="0" anchor="ctr"/>
                </a:tc>
                <a:tc>
                  <a:txBody>
                    <a:bodyPr/>
                    <a:lstStyle/>
                    <a:p>
                      <a:pPr algn="l" fontAlgn="ctr"/>
                      <a:r>
                        <a:rPr lang="en-US" sz="900" u="none" strike="noStrike" dirty="0">
                          <a:effectLst/>
                        </a:rPr>
                        <a:t>1) Plan 6+                                         2) Market Advisory                         3) Historical Graph 2 Years</a:t>
                      </a:r>
                      <a:endParaRPr lang="en-US" sz="9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800" u="none" strike="noStrike">
                          <a:effectLst/>
                        </a:rPr>
                        <a:t>$6000</a:t>
                      </a:r>
                      <a:endParaRPr lang="en-IN" sz="800" b="0" i="0" u="none" strike="noStrike">
                        <a:solidFill>
                          <a:srgbClr val="008A00"/>
                        </a:solidFill>
                        <a:effectLst/>
                        <a:latin typeface="Cambria" panose="02040503050406030204" pitchFamily="18" charset="0"/>
                      </a:endParaRPr>
                    </a:p>
                  </a:txBody>
                  <a:tcPr marL="0" marR="0" marT="0" marB="0" anchor="ctr"/>
                </a:tc>
                <a:tc>
                  <a:txBody>
                    <a:bodyPr/>
                    <a:lstStyle/>
                    <a:p>
                      <a:pPr algn="ctr" fontAlgn="ctr"/>
                      <a:r>
                        <a:rPr lang="en-US" sz="800" u="none" strike="noStrike" dirty="0">
                          <a:effectLst/>
                        </a:rPr>
                        <a:t>Improve Your Trade Decision with Expert Advice—direct Talk to Experts.</a:t>
                      </a:r>
                      <a:endParaRPr lang="en-US" sz="800" b="0"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n-IN"/>
                    </a:p>
                  </a:txBody>
                  <a:tcPr/>
                </a:tc>
                <a:extLst>
                  <a:ext uri="{0D108BD9-81ED-4DB2-BD59-A6C34878D82A}">
                    <a16:rowId xmlns:a16="http://schemas.microsoft.com/office/drawing/2014/main" val="93630386"/>
                  </a:ext>
                </a:extLst>
              </a:tr>
              <a:tr h="532939">
                <a:tc vMerge="1">
                  <a:txBody>
                    <a:bodyPr/>
                    <a:lstStyle/>
                    <a:p>
                      <a:endParaRPr lang="en-IN"/>
                    </a:p>
                  </a:txBody>
                  <a:tcPr/>
                </a:tc>
                <a:tc>
                  <a:txBody>
                    <a:bodyPr/>
                    <a:lstStyle/>
                    <a:p>
                      <a:pPr algn="ctr" fontAlgn="ctr"/>
                      <a:r>
                        <a:rPr lang="en-IN" sz="1050" u="none" strike="noStrike" dirty="0">
                          <a:effectLst/>
                        </a:rPr>
                        <a:t>Plan 8</a:t>
                      </a:r>
                      <a:endParaRPr lang="en-IN" sz="105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1000" u="none" strike="noStrike" dirty="0">
                          <a:effectLst/>
                        </a:rPr>
                        <a:t>40,000 Yearly</a:t>
                      </a:r>
                      <a:endParaRPr lang="en-IN" sz="10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IN" sz="1000" u="none" strike="noStrike" dirty="0">
                          <a:effectLst/>
                        </a:rPr>
                        <a:t>25 %</a:t>
                      </a:r>
                      <a:r>
                        <a:rPr lang="en-IN" sz="900" u="none" strike="noStrike" dirty="0">
                          <a:effectLst/>
                        </a:rPr>
                        <a:t> Discount</a:t>
                      </a:r>
                      <a:endParaRPr lang="en-IN" sz="1000" b="1" i="0" u="none" strike="noStrike" dirty="0">
                        <a:solidFill>
                          <a:srgbClr val="000000"/>
                        </a:solidFill>
                        <a:effectLst/>
                        <a:latin typeface="Cambria" panose="02040503050406030204" pitchFamily="18" charset="0"/>
                      </a:endParaRPr>
                    </a:p>
                  </a:txBody>
                  <a:tcPr marL="0" marR="0" marT="0" marB="0" anchor="ctr"/>
                </a:tc>
                <a:tc gridSpan="2">
                  <a:txBody>
                    <a:bodyPr/>
                    <a:lstStyle/>
                    <a:p>
                      <a:pPr algn="ctr"/>
                      <a:r>
                        <a:rPr lang="en-IN" sz="1000" u="none" strike="noStrike" dirty="0">
                          <a:effectLst/>
                        </a:rPr>
                        <a:t>30000 Yearly</a:t>
                      </a:r>
                      <a:endParaRPr lang="en-IN" sz="4400" dirty="0"/>
                    </a:p>
                  </a:txBody>
                  <a:tcPr marL="0" marR="0" marT="0" marB="0" anchor="ctr"/>
                </a:tc>
                <a:tc hMerge="1">
                  <a:txBody>
                    <a:bodyPr/>
                    <a:lstStyle/>
                    <a:p>
                      <a:pPr algn="ctr" fontAlgn="ctr"/>
                      <a:r>
                        <a:rPr lang="en-IN" sz="300" u="none" strike="noStrike">
                          <a:effectLst/>
                        </a:rPr>
                        <a:t>25 %</a:t>
                      </a:r>
                      <a:r>
                        <a:rPr lang="en-IN" sz="200" u="none" strike="noStrike">
                          <a:effectLst/>
                        </a:rPr>
                        <a:t> Discount</a:t>
                      </a:r>
                      <a:endParaRPr lang="en-IN" sz="200" b="0" i="0" u="none" strike="noStrike">
                        <a:solidFill>
                          <a:srgbClr val="FF0000"/>
                        </a:solidFill>
                        <a:effectLst/>
                        <a:latin typeface="Cambria" panose="02040503050406030204" pitchFamily="18" charset="0"/>
                      </a:endParaRPr>
                    </a:p>
                  </a:txBody>
                  <a:tcPr marL="0" marR="0" marT="0" marB="0" anchor="ctr"/>
                </a:tc>
                <a:tc>
                  <a:txBody>
                    <a:bodyPr/>
                    <a:lstStyle/>
                    <a:p>
                      <a:pPr algn="ctr" fontAlgn="ctr"/>
                      <a:r>
                        <a:rPr lang="en-IN" sz="1050" u="none" strike="noStrike" dirty="0">
                          <a:effectLst/>
                        </a:rPr>
                        <a:t> </a:t>
                      </a:r>
                      <a:endParaRPr lang="en-IN" sz="1050" b="0" i="0" u="none" strike="noStrike" dirty="0">
                        <a:solidFill>
                          <a:srgbClr val="FF0000"/>
                        </a:solidFill>
                        <a:effectLst/>
                        <a:latin typeface="Cambria" panose="02040503050406030204" pitchFamily="18" charset="0"/>
                      </a:endParaRPr>
                    </a:p>
                  </a:txBody>
                  <a:tcPr marL="0" marR="0" marT="0" marB="0" anchor="ctr"/>
                </a:tc>
                <a:tc>
                  <a:txBody>
                    <a:bodyPr/>
                    <a:lstStyle/>
                    <a:p>
                      <a:pPr algn="l" fontAlgn="ctr"/>
                      <a:r>
                        <a:rPr lang="en-US" sz="900" u="none" strike="noStrike">
                          <a:effectLst/>
                        </a:rPr>
                        <a:t>2) Historical Graph 2 Years (Scrap, Dana and Virgin)</a:t>
                      </a:r>
                      <a:endParaRPr lang="en-US" sz="9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IN" sz="800" u="none" strike="noStrike">
                          <a:effectLst/>
                        </a:rPr>
                        <a:t>$700</a:t>
                      </a:r>
                      <a:endParaRPr lang="en-IN" sz="800" b="0" i="0" u="none" strike="noStrike">
                        <a:solidFill>
                          <a:srgbClr val="008A00"/>
                        </a:solidFill>
                        <a:effectLst/>
                        <a:latin typeface="Cambria" panose="02040503050406030204" pitchFamily="18" charset="0"/>
                      </a:endParaRPr>
                    </a:p>
                  </a:txBody>
                  <a:tcPr marL="0" marR="0" marT="0" marB="0" anchor="ctr"/>
                </a:tc>
                <a:tc>
                  <a:txBody>
                    <a:bodyPr/>
                    <a:lstStyle/>
                    <a:p>
                      <a:pPr algn="ctr" fontAlgn="ctr"/>
                      <a:r>
                        <a:rPr lang="en-US" sz="800" u="none" strike="noStrike" dirty="0">
                          <a:effectLst/>
                        </a:rPr>
                        <a:t>Resource for analysis, examining Past price patterns &amp; behavior.</a:t>
                      </a:r>
                      <a:endParaRPr lang="en-US" sz="800" b="0"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n-IN"/>
                    </a:p>
                  </a:txBody>
                  <a:tcPr/>
                </a:tc>
                <a:extLst>
                  <a:ext uri="{0D108BD9-81ED-4DB2-BD59-A6C34878D82A}">
                    <a16:rowId xmlns:a16="http://schemas.microsoft.com/office/drawing/2014/main" val="2040448695"/>
                  </a:ext>
                </a:extLst>
              </a:tr>
              <a:tr h="117326">
                <a:tc vMerge="1">
                  <a:txBody>
                    <a:bodyPr/>
                    <a:lstStyle/>
                    <a:p>
                      <a:endParaRPr lang="en-IN"/>
                    </a:p>
                  </a:txBody>
                  <a:tcPr/>
                </a:tc>
                <a:tc gridSpan="9">
                  <a:txBody>
                    <a:bodyPr/>
                    <a:lstStyle/>
                    <a:p>
                      <a:pPr algn="ctr" fontAlgn="ctr"/>
                      <a:r>
                        <a:rPr lang="en-US" sz="1600" u="none" strike="noStrike" dirty="0">
                          <a:effectLst/>
                        </a:rPr>
                        <a:t>Your Reliable Business Growth Partner (Plastic Scrap Wala)</a:t>
                      </a:r>
                      <a:endParaRPr lang="en-US" sz="1600" b="1" i="0" u="none" strike="noStrike" dirty="0">
                        <a:solidFill>
                          <a:srgbClr val="00B050"/>
                        </a:solidFill>
                        <a:effectLst/>
                        <a:latin typeface="Cambria" panose="02040503050406030204" pitchFamily="18"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vMerge="1">
                  <a:txBody>
                    <a:bodyPr/>
                    <a:lstStyle/>
                    <a:p>
                      <a:endParaRPr lang="en-IN"/>
                    </a:p>
                  </a:txBody>
                  <a:tcPr/>
                </a:tc>
                <a:extLst>
                  <a:ext uri="{0D108BD9-81ED-4DB2-BD59-A6C34878D82A}">
                    <a16:rowId xmlns:a16="http://schemas.microsoft.com/office/drawing/2014/main" val="2950592702"/>
                  </a:ext>
                </a:extLst>
              </a:tr>
              <a:tr h="93861">
                <a:tc vMerge="1">
                  <a:txBody>
                    <a:bodyPr/>
                    <a:lstStyle/>
                    <a:p>
                      <a:endParaRPr lang="en-IN"/>
                    </a:p>
                  </a:txBody>
                  <a:tcPr/>
                </a:tc>
                <a:tc gridSpan="9">
                  <a:txBody>
                    <a:bodyPr/>
                    <a:lstStyle/>
                    <a:p>
                      <a:pPr algn="ctr" fontAlgn="ctr"/>
                      <a:r>
                        <a:rPr lang="en-IN" sz="400" u="none" strike="noStrike" dirty="0">
                          <a:effectLst/>
                        </a:rPr>
                        <a:t> </a:t>
                      </a:r>
                      <a:endParaRPr lang="en-IN" sz="400" b="0" i="0" u="none" strike="noStrike" dirty="0">
                        <a:solidFill>
                          <a:srgbClr val="000000"/>
                        </a:solidFill>
                        <a:effectLst/>
                        <a:latin typeface="Cambria" panose="02040503050406030204" pitchFamily="18"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vMerge="1">
                  <a:txBody>
                    <a:bodyPr/>
                    <a:lstStyle/>
                    <a:p>
                      <a:endParaRPr lang="en-IN"/>
                    </a:p>
                  </a:txBody>
                  <a:tcPr/>
                </a:tc>
                <a:extLst>
                  <a:ext uri="{0D108BD9-81ED-4DB2-BD59-A6C34878D82A}">
                    <a16:rowId xmlns:a16="http://schemas.microsoft.com/office/drawing/2014/main" val="943594675"/>
                  </a:ext>
                </a:extLst>
              </a:tr>
            </a:tbl>
          </a:graphicData>
        </a:graphic>
      </p:graphicFrame>
      <p:pic>
        <p:nvPicPr>
          <p:cNvPr id="3" name="Picture 2">
            <a:extLst>
              <a:ext uri="{FF2B5EF4-FFF2-40B4-BE49-F238E27FC236}">
                <a16:creationId xmlns:a16="http://schemas.microsoft.com/office/drawing/2014/main" id="{2F644849-FEF1-4740-AAC8-088A74C08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08" y="215286"/>
            <a:ext cx="1695581" cy="1246589"/>
          </a:xfrm>
          <a:prstGeom prst="rect">
            <a:avLst/>
          </a:prstGeom>
        </p:spPr>
      </p:pic>
    </p:spTree>
    <p:extLst>
      <p:ext uri="{BB962C8B-B14F-4D97-AF65-F5344CB8AC3E}">
        <p14:creationId xmlns:p14="http://schemas.microsoft.com/office/powerpoint/2010/main" val="248717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6FC73-9C4F-643B-AC92-44F5E6E1446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6DA825E-AD9C-31E9-5043-5C0AFD0247C9}"/>
              </a:ext>
            </a:extLst>
          </p:cNvPr>
          <p:cNvSpPr/>
          <p:nvPr/>
        </p:nvSpPr>
        <p:spPr>
          <a:xfrm>
            <a:off x="274320" y="254000"/>
            <a:ext cx="1163320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6EBCE83E-FF89-C003-2D05-929163495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7099638F-35E6-3131-E954-1BA0160EA56B}"/>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337956DE-B70B-0D5B-C969-8A7AFD157A80}"/>
              </a:ext>
            </a:extLst>
          </p:cNvPr>
          <p:cNvSpPr>
            <a:spLocks noGrp="1"/>
          </p:cNvSpPr>
          <p:nvPr>
            <p:ph type="sldNum" sz="quarter" idx="12"/>
          </p:nvPr>
        </p:nvSpPr>
        <p:spPr/>
        <p:txBody>
          <a:bodyPr/>
          <a:lstStyle/>
          <a:p>
            <a:fld id="{560E286E-2997-47E3-8040-42C2B0B992AC}" type="slidenum">
              <a:rPr lang="en-IN" smtClean="0"/>
              <a:t>3</a:t>
            </a:fld>
            <a:endParaRPr lang="en-IN"/>
          </a:p>
        </p:txBody>
      </p:sp>
      <p:sp>
        <p:nvSpPr>
          <p:cNvPr id="2" name="Title 1">
            <a:extLst>
              <a:ext uri="{FF2B5EF4-FFF2-40B4-BE49-F238E27FC236}">
                <a16:creationId xmlns:a16="http://schemas.microsoft.com/office/drawing/2014/main" id="{F6113B07-D07B-0386-4E28-A13A689A2C76}"/>
              </a:ext>
            </a:extLst>
          </p:cNvPr>
          <p:cNvSpPr>
            <a:spLocks noGrp="1"/>
          </p:cNvSpPr>
          <p:nvPr>
            <p:ph type="title"/>
          </p:nvPr>
        </p:nvSpPr>
        <p:spPr>
          <a:xfrm>
            <a:off x="716280" y="80646"/>
            <a:ext cx="3124200" cy="356234"/>
          </a:xfrm>
          <a:solidFill>
            <a:schemeClr val="bg1"/>
          </a:solidFill>
        </p:spPr>
        <p:txBody>
          <a:bodyPr>
            <a:normAutofit/>
          </a:bodyPr>
          <a:lstStyle/>
          <a:p>
            <a:pPr algn="ctr"/>
            <a:r>
              <a:rPr lang="en-IN" sz="1500" b="1" dirty="0">
                <a:latin typeface="Arial" panose="020B0604020202020204" pitchFamily="34" charset="0"/>
                <a:cs typeface="Arial" panose="020B0604020202020204" pitchFamily="34" charset="0"/>
              </a:rPr>
              <a:t>Our Coverage Universe</a:t>
            </a:r>
          </a:p>
        </p:txBody>
      </p:sp>
      <p:graphicFrame>
        <p:nvGraphicFramePr>
          <p:cNvPr id="7" name="Table 6">
            <a:extLst>
              <a:ext uri="{FF2B5EF4-FFF2-40B4-BE49-F238E27FC236}">
                <a16:creationId xmlns:a16="http://schemas.microsoft.com/office/drawing/2014/main" id="{0A963EF1-36D0-F5E8-4BC1-A776E9786ABE}"/>
              </a:ext>
            </a:extLst>
          </p:cNvPr>
          <p:cNvGraphicFramePr>
            <a:graphicFrameLocks noGrp="1"/>
          </p:cNvGraphicFramePr>
          <p:nvPr>
            <p:extLst>
              <p:ext uri="{D42A27DB-BD31-4B8C-83A1-F6EECF244321}">
                <p14:modId xmlns:p14="http://schemas.microsoft.com/office/powerpoint/2010/main" val="3041025949"/>
              </p:ext>
            </p:extLst>
          </p:nvPr>
        </p:nvGraphicFramePr>
        <p:xfrm>
          <a:off x="1134532" y="1862666"/>
          <a:ext cx="9502988" cy="4257040"/>
        </p:xfrm>
        <a:graphic>
          <a:graphicData uri="http://schemas.openxmlformats.org/drawingml/2006/table">
            <a:tbl>
              <a:tblPr firstRow="1" bandRow="1">
                <a:tableStyleId>{7DF18680-E054-41AD-8BC1-D1AEF772440D}</a:tableStyleId>
              </a:tblPr>
              <a:tblGrid>
                <a:gridCol w="5703148">
                  <a:extLst>
                    <a:ext uri="{9D8B030D-6E8A-4147-A177-3AD203B41FA5}">
                      <a16:colId xmlns:a16="http://schemas.microsoft.com/office/drawing/2014/main" val="1712010288"/>
                    </a:ext>
                  </a:extLst>
                </a:gridCol>
                <a:gridCol w="3799840">
                  <a:extLst>
                    <a:ext uri="{9D8B030D-6E8A-4147-A177-3AD203B41FA5}">
                      <a16:colId xmlns:a16="http://schemas.microsoft.com/office/drawing/2014/main" val="2522892092"/>
                    </a:ext>
                  </a:extLst>
                </a:gridCol>
              </a:tblGrid>
              <a:tr h="370840">
                <a:tc>
                  <a:txBody>
                    <a:bodyPr/>
                    <a:lstStyle/>
                    <a:p>
                      <a:r>
                        <a:rPr lang="en-IN" sz="1500" b="0" dirty="0">
                          <a:latin typeface="Arial" panose="020B0604020202020204" pitchFamily="34" charset="0"/>
                          <a:cs typeface="Arial" panose="020B0604020202020204" pitchFamily="34" charset="0"/>
                        </a:rPr>
                        <a:t>We provide Qualitative data for the below Product Segments:</a:t>
                      </a:r>
                    </a:p>
                  </a:txBody>
                  <a:tcPr/>
                </a:tc>
                <a:tc>
                  <a:txBody>
                    <a:bodyPr/>
                    <a:lstStyle/>
                    <a:p>
                      <a:r>
                        <a:rPr lang="en-IN" sz="1500" b="0" dirty="0">
                          <a:latin typeface="Arial" panose="020B0604020202020204" pitchFamily="34" charset="0"/>
                          <a:cs typeface="Arial" panose="020B0604020202020204" pitchFamily="34" charset="0"/>
                        </a:rPr>
                        <a:t>Time frequency at which the alongside data is delivered / updated</a:t>
                      </a:r>
                    </a:p>
                  </a:txBody>
                  <a:tcPr/>
                </a:tc>
                <a:extLst>
                  <a:ext uri="{0D108BD9-81ED-4DB2-BD59-A6C34878D82A}">
                    <a16:rowId xmlns:a16="http://schemas.microsoft.com/office/drawing/2014/main" val="4199271556"/>
                  </a:ext>
                </a:extLst>
              </a:tr>
              <a:tr h="370840">
                <a:tc>
                  <a:txBody>
                    <a:bodyPr/>
                    <a:lstStyle/>
                    <a:p>
                      <a:r>
                        <a:rPr lang="en-US" sz="1500" dirty="0">
                          <a:latin typeface="Arial" panose="020B0604020202020204" pitchFamily="34" charset="0"/>
                          <a:cs typeface="Arial" panose="020B0604020202020204" pitchFamily="34" charset="0"/>
                        </a:rPr>
                        <a:t>PET Bottle, Flakes, </a:t>
                      </a:r>
                      <a:r>
                        <a:rPr lang="en-US" sz="1500" dirty="0" err="1">
                          <a:latin typeface="Arial" panose="020B0604020202020204" pitchFamily="34" charset="0"/>
                          <a:cs typeface="Arial" panose="020B0604020202020204" pitchFamily="34" charset="0"/>
                        </a:rPr>
                        <a:t>Fibre</a:t>
                      </a:r>
                      <a:r>
                        <a:rPr lang="en-US" sz="1500" dirty="0">
                          <a:latin typeface="Arial" panose="020B0604020202020204" pitchFamily="34" charset="0"/>
                          <a:cs typeface="Arial" panose="020B0604020202020204" pitchFamily="34" charset="0"/>
                        </a:rPr>
                        <a:t>, Yarn, Chips, Popcorn, Strap</a:t>
                      </a:r>
                      <a:endParaRPr lang="en-IN" sz="15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Weekly</a:t>
                      </a:r>
                    </a:p>
                  </a:txBody>
                  <a:tcPr/>
                </a:tc>
                <a:extLst>
                  <a:ext uri="{0D108BD9-81ED-4DB2-BD59-A6C34878D82A}">
                    <a16:rowId xmlns:a16="http://schemas.microsoft.com/office/drawing/2014/main" val="4083123182"/>
                  </a:ext>
                </a:extLst>
              </a:tr>
              <a:tr h="370840">
                <a:tc>
                  <a:txBody>
                    <a:bodyPr/>
                    <a:lstStyle/>
                    <a:p>
                      <a:r>
                        <a:rPr lang="en-US" sz="1500" dirty="0">
                          <a:latin typeface="Arial" panose="020B0604020202020204" pitchFamily="34" charset="0"/>
                          <a:cs typeface="Arial" panose="020B0604020202020204" pitchFamily="34" charset="0"/>
                        </a:rPr>
                        <a:t>PP Scrap and Dana Raffia, Jumbo Bag, Injection Mold</a:t>
                      </a:r>
                      <a:endParaRPr lang="en-IN" sz="15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Weekly</a:t>
                      </a:r>
                    </a:p>
                  </a:txBody>
                  <a:tcPr/>
                </a:tc>
                <a:extLst>
                  <a:ext uri="{0D108BD9-81ED-4DB2-BD59-A6C34878D82A}">
                    <a16:rowId xmlns:a16="http://schemas.microsoft.com/office/drawing/2014/main" val="2093323797"/>
                  </a:ext>
                </a:extLst>
              </a:tr>
              <a:tr h="370840">
                <a:tc>
                  <a:txBody>
                    <a:bodyPr/>
                    <a:lstStyle/>
                    <a:p>
                      <a:r>
                        <a:rPr lang="en-US" sz="1500" dirty="0">
                          <a:latin typeface="Arial" panose="020B0604020202020204" pitchFamily="34" charset="0"/>
                          <a:cs typeface="Arial" panose="020B0604020202020204" pitchFamily="34" charset="0"/>
                        </a:rPr>
                        <a:t>HD Scrap and Dana Crate, Drum, Blow, Pipe</a:t>
                      </a:r>
                      <a:endParaRPr lang="en-IN" sz="15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Weekly</a:t>
                      </a:r>
                    </a:p>
                  </a:txBody>
                  <a:tcPr/>
                </a:tc>
                <a:extLst>
                  <a:ext uri="{0D108BD9-81ED-4DB2-BD59-A6C34878D82A}">
                    <a16:rowId xmlns:a16="http://schemas.microsoft.com/office/drawing/2014/main" val="3854698472"/>
                  </a:ext>
                </a:extLst>
              </a:tr>
              <a:tr h="370840">
                <a:tc>
                  <a:txBody>
                    <a:bodyPr/>
                    <a:lstStyle/>
                    <a:p>
                      <a:r>
                        <a:rPr lang="en-US" sz="1500" dirty="0">
                          <a:latin typeface="Arial" panose="020B0604020202020204" pitchFamily="34" charset="0"/>
                          <a:cs typeface="Arial" panose="020B0604020202020204" pitchFamily="34" charset="0"/>
                        </a:rPr>
                        <a:t>LD Scrap and Dana Film, Glucose</a:t>
                      </a:r>
                      <a:endParaRPr lang="en-IN" sz="15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Weekly</a:t>
                      </a:r>
                    </a:p>
                  </a:txBody>
                  <a:tcPr/>
                </a:tc>
                <a:extLst>
                  <a:ext uri="{0D108BD9-81ED-4DB2-BD59-A6C34878D82A}">
                    <a16:rowId xmlns:a16="http://schemas.microsoft.com/office/drawing/2014/main" val="1805557048"/>
                  </a:ext>
                </a:extLst>
              </a:tr>
              <a:tr h="370840">
                <a:tc>
                  <a:txBody>
                    <a:bodyPr/>
                    <a:lstStyle/>
                    <a:p>
                      <a:r>
                        <a:rPr lang="en-US" sz="1500" dirty="0">
                          <a:latin typeface="Arial" panose="020B0604020202020204" pitchFamily="34" charset="0"/>
                          <a:cs typeface="Arial" panose="020B0604020202020204" pitchFamily="34" charset="0"/>
                        </a:rPr>
                        <a:t>LLD Scrap and Dana Film, Syntex, Drip	</a:t>
                      </a:r>
                      <a:endParaRPr lang="en-IN" sz="15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Weekly</a:t>
                      </a:r>
                    </a:p>
                  </a:txBody>
                  <a:tcPr/>
                </a:tc>
                <a:extLst>
                  <a:ext uri="{0D108BD9-81ED-4DB2-BD59-A6C34878D82A}">
                    <a16:rowId xmlns:a16="http://schemas.microsoft.com/office/drawing/2014/main" val="2776061491"/>
                  </a:ext>
                </a:extLst>
              </a:tr>
              <a:tr h="370840">
                <a:tc>
                  <a:txBody>
                    <a:bodyPr/>
                    <a:lstStyle/>
                    <a:p>
                      <a:r>
                        <a:rPr lang="fr-FR" sz="1500" dirty="0">
                          <a:latin typeface="Arial" panose="020B0604020202020204" pitchFamily="34" charset="0"/>
                          <a:cs typeface="Arial" panose="020B0604020202020204" pitchFamily="34" charset="0"/>
                        </a:rPr>
                        <a:t>PVC </a:t>
                      </a:r>
                      <a:r>
                        <a:rPr lang="fr-FR" sz="1500" dirty="0" err="1">
                          <a:latin typeface="Arial" panose="020B0604020202020204" pitchFamily="34" charset="0"/>
                          <a:cs typeface="Arial" panose="020B0604020202020204" pitchFamily="34" charset="0"/>
                        </a:rPr>
                        <a:t>Scrap</a:t>
                      </a:r>
                      <a:r>
                        <a:rPr lang="fr-FR" sz="1500" dirty="0">
                          <a:latin typeface="Arial" panose="020B0604020202020204" pitchFamily="34" charset="0"/>
                          <a:cs typeface="Arial" panose="020B0604020202020204" pitchFamily="34" charset="0"/>
                        </a:rPr>
                        <a:t> &amp; Dana Pipe, Cable</a:t>
                      </a:r>
                      <a:endParaRPr lang="en-IN" sz="15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Weekly</a:t>
                      </a:r>
                    </a:p>
                  </a:txBody>
                  <a:tcPr/>
                </a:tc>
                <a:extLst>
                  <a:ext uri="{0D108BD9-81ED-4DB2-BD59-A6C34878D82A}">
                    <a16:rowId xmlns:a16="http://schemas.microsoft.com/office/drawing/2014/main" val="1801854068"/>
                  </a:ext>
                </a:extLst>
              </a:tr>
              <a:tr h="370840">
                <a:tc>
                  <a:txBody>
                    <a:bodyPr/>
                    <a:lstStyle/>
                    <a:p>
                      <a:r>
                        <a:rPr lang="en-US" sz="1500" dirty="0">
                          <a:latin typeface="Arial" panose="020B0604020202020204" pitchFamily="34" charset="0"/>
                          <a:cs typeface="Arial" panose="020B0604020202020204" pitchFamily="34" charset="0"/>
                        </a:rPr>
                        <a:t>ABS Scrap and Dana Injection Mold</a:t>
                      </a:r>
                      <a:endParaRPr lang="en-IN" sz="15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Weekly</a:t>
                      </a:r>
                    </a:p>
                  </a:txBody>
                  <a:tcPr/>
                </a:tc>
                <a:extLst>
                  <a:ext uri="{0D108BD9-81ED-4DB2-BD59-A6C34878D82A}">
                    <a16:rowId xmlns:a16="http://schemas.microsoft.com/office/drawing/2014/main" val="449218845"/>
                  </a:ext>
                </a:extLst>
              </a:tr>
              <a:tr h="370840">
                <a:tc>
                  <a:txBody>
                    <a:bodyPr/>
                    <a:lstStyle/>
                    <a:p>
                      <a:r>
                        <a:rPr lang="en-US" sz="1500" dirty="0">
                          <a:latin typeface="Arial" panose="020B0604020202020204" pitchFamily="34" charset="0"/>
                          <a:cs typeface="Arial" panose="020B0604020202020204" pitchFamily="34" charset="0"/>
                        </a:rPr>
                        <a:t>HIPS Scrap and Dana Injection Mold</a:t>
                      </a:r>
                      <a:endParaRPr lang="en-IN" sz="15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Weekly</a:t>
                      </a:r>
                    </a:p>
                  </a:txBody>
                  <a:tcPr/>
                </a:tc>
                <a:extLst>
                  <a:ext uri="{0D108BD9-81ED-4DB2-BD59-A6C34878D82A}">
                    <a16:rowId xmlns:a16="http://schemas.microsoft.com/office/drawing/2014/main" val="2617545252"/>
                  </a:ext>
                </a:extLst>
              </a:tr>
              <a:tr h="370840">
                <a:tc>
                  <a:txBody>
                    <a:bodyPr/>
                    <a:lstStyle/>
                    <a:p>
                      <a:r>
                        <a:rPr lang="en-IN" sz="1500" dirty="0">
                          <a:latin typeface="Arial" panose="020B0604020202020204" pitchFamily="34" charset="0"/>
                          <a:cs typeface="Arial" panose="020B0604020202020204" pitchFamily="34" charset="0"/>
                        </a:rPr>
                        <a:t>Virgin PP HD LD LLD PVC</a:t>
                      </a:r>
                    </a:p>
                  </a:txBody>
                  <a:tcPr/>
                </a:tc>
                <a:tc>
                  <a:txBody>
                    <a:bodyPr/>
                    <a:lstStyle/>
                    <a:p>
                      <a:pPr algn="ctr"/>
                      <a:r>
                        <a:rPr lang="en-IN" sz="1500" dirty="0">
                          <a:latin typeface="Arial" panose="020B0604020202020204" pitchFamily="34" charset="0"/>
                          <a:cs typeface="Arial" panose="020B0604020202020204" pitchFamily="34" charset="0"/>
                        </a:rPr>
                        <a:t>Weekly</a:t>
                      </a:r>
                    </a:p>
                  </a:txBody>
                  <a:tcPr/>
                </a:tc>
                <a:extLst>
                  <a:ext uri="{0D108BD9-81ED-4DB2-BD59-A6C34878D82A}">
                    <a16:rowId xmlns:a16="http://schemas.microsoft.com/office/drawing/2014/main" val="1816388487"/>
                  </a:ext>
                </a:extLst>
              </a:tr>
              <a:tr h="370840">
                <a:tc>
                  <a:txBody>
                    <a:bodyPr/>
                    <a:lstStyle/>
                    <a:p>
                      <a:r>
                        <a:rPr lang="en-IN" sz="1500" dirty="0">
                          <a:latin typeface="Arial" panose="020B0604020202020204" pitchFamily="34" charset="0"/>
                          <a:cs typeface="Arial" panose="020B0604020202020204" pitchFamily="34" charset="0"/>
                        </a:rPr>
                        <a:t>Import &amp; Export Data </a:t>
                      </a:r>
                    </a:p>
                  </a:txBody>
                  <a:tcPr/>
                </a:tc>
                <a:tc>
                  <a:txBody>
                    <a:bodyPr/>
                    <a:lstStyle/>
                    <a:p>
                      <a:pPr algn="ctr"/>
                      <a:r>
                        <a:rPr lang="en-IN" sz="1500" dirty="0">
                          <a:latin typeface="Arial" panose="020B0604020202020204" pitchFamily="34" charset="0"/>
                          <a:cs typeface="Arial" panose="020B0604020202020204" pitchFamily="34" charset="0"/>
                        </a:rPr>
                        <a:t>Monthly</a:t>
                      </a:r>
                    </a:p>
                  </a:txBody>
                  <a:tcPr/>
                </a:tc>
                <a:extLst>
                  <a:ext uri="{0D108BD9-81ED-4DB2-BD59-A6C34878D82A}">
                    <a16:rowId xmlns:a16="http://schemas.microsoft.com/office/drawing/2014/main" val="1016453357"/>
                  </a:ext>
                </a:extLst>
              </a:tr>
            </a:tbl>
          </a:graphicData>
        </a:graphic>
      </p:graphicFrame>
      <p:graphicFrame>
        <p:nvGraphicFramePr>
          <p:cNvPr id="12" name="Table 11">
            <a:extLst>
              <a:ext uri="{FF2B5EF4-FFF2-40B4-BE49-F238E27FC236}">
                <a16:creationId xmlns:a16="http://schemas.microsoft.com/office/drawing/2014/main" id="{001F58C3-4970-55FB-5AB7-1735891205BC}"/>
              </a:ext>
            </a:extLst>
          </p:cNvPr>
          <p:cNvGraphicFramePr>
            <a:graphicFrameLocks noGrp="1"/>
          </p:cNvGraphicFramePr>
          <p:nvPr>
            <p:extLst>
              <p:ext uri="{D42A27DB-BD31-4B8C-83A1-F6EECF244321}">
                <p14:modId xmlns:p14="http://schemas.microsoft.com/office/powerpoint/2010/main" val="4171938464"/>
              </p:ext>
            </p:extLst>
          </p:nvPr>
        </p:nvGraphicFramePr>
        <p:xfrm>
          <a:off x="1063412" y="491490"/>
          <a:ext cx="9574108" cy="741680"/>
        </p:xfrm>
        <a:graphic>
          <a:graphicData uri="http://schemas.openxmlformats.org/drawingml/2006/table">
            <a:tbl>
              <a:tblPr firstRow="1" bandRow="1">
                <a:tableStyleId>{7DF18680-E054-41AD-8BC1-D1AEF772440D}</a:tableStyleId>
              </a:tblPr>
              <a:tblGrid>
                <a:gridCol w="9574108">
                  <a:extLst>
                    <a:ext uri="{9D8B030D-6E8A-4147-A177-3AD203B41FA5}">
                      <a16:colId xmlns:a16="http://schemas.microsoft.com/office/drawing/2014/main" val="1712010288"/>
                    </a:ext>
                  </a:extLst>
                </a:gridCol>
              </a:tblGrid>
              <a:tr h="370840">
                <a:tc>
                  <a:txBody>
                    <a:bodyPr/>
                    <a:lstStyle/>
                    <a:p>
                      <a:r>
                        <a:rPr lang="en-IN" sz="1500" b="0" dirty="0">
                          <a:latin typeface="Arial" panose="020B0604020202020204" pitchFamily="34" charset="0"/>
                          <a:cs typeface="Arial" panose="020B0604020202020204" pitchFamily="34" charset="0"/>
                        </a:rPr>
                        <a:t>We provide Quantitative data for:</a:t>
                      </a:r>
                    </a:p>
                  </a:txBody>
                  <a:tcPr/>
                </a:tc>
                <a:extLst>
                  <a:ext uri="{0D108BD9-81ED-4DB2-BD59-A6C34878D82A}">
                    <a16:rowId xmlns:a16="http://schemas.microsoft.com/office/drawing/2014/main" val="4199271556"/>
                  </a:ext>
                </a:extLst>
              </a:tr>
              <a:tr h="370840">
                <a:tc>
                  <a:txBody>
                    <a:bodyPr/>
                    <a:lstStyle/>
                    <a:p>
                      <a:r>
                        <a:rPr lang="en-US" sz="1500" dirty="0">
                          <a:latin typeface="Arial" panose="020B0604020202020204" pitchFamily="34" charset="0"/>
                          <a:cs typeface="Arial" panose="020B0604020202020204" pitchFamily="34" charset="0"/>
                        </a:rPr>
                        <a:t>We provide indicative prices for 158 products in the plastic recycling complex. These prices are updated daily.</a:t>
                      </a:r>
                    </a:p>
                  </a:txBody>
                  <a:tcPr/>
                </a:tc>
                <a:extLst>
                  <a:ext uri="{0D108BD9-81ED-4DB2-BD59-A6C34878D82A}">
                    <a16:rowId xmlns:a16="http://schemas.microsoft.com/office/drawing/2014/main" val="4083123182"/>
                  </a:ext>
                </a:extLst>
              </a:tr>
            </a:tbl>
          </a:graphicData>
        </a:graphic>
      </p:graphicFrame>
      <p:sp>
        <p:nvSpPr>
          <p:cNvPr id="14" name="TextBox 13">
            <a:extLst>
              <a:ext uri="{FF2B5EF4-FFF2-40B4-BE49-F238E27FC236}">
                <a16:creationId xmlns:a16="http://schemas.microsoft.com/office/drawing/2014/main" id="{68E247D2-4617-1839-FEFF-C3B48C432E31}"/>
              </a:ext>
            </a:extLst>
          </p:cNvPr>
          <p:cNvSpPr txBox="1"/>
          <p:nvPr/>
        </p:nvSpPr>
        <p:spPr>
          <a:xfrm>
            <a:off x="1134532" y="1507701"/>
            <a:ext cx="7716520"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We also provide news and analysis on these products as stated below.</a:t>
            </a:r>
            <a:endParaRPr lang="en-IN"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35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6B9F8-4FF2-9F1D-4C9B-63730CC739C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0540F81-5584-CD31-57EB-320B8A811D32}"/>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172C060F-23D8-010F-5C5C-CA2F118C1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1EAA1606-5853-3DA8-A0CF-80C3B80F6217}"/>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9978F49D-F489-9BD3-6F62-1861EC4DEBE0}"/>
              </a:ext>
            </a:extLst>
          </p:cNvPr>
          <p:cNvSpPr>
            <a:spLocks noGrp="1"/>
          </p:cNvSpPr>
          <p:nvPr>
            <p:ph type="sldNum" sz="quarter" idx="12"/>
          </p:nvPr>
        </p:nvSpPr>
        <p:spPr/>
        <p:txBody>
          <a:bodyPr/>
          <a:lstStyle/>
          <a:p>
            <a:fld id="{560E286E-2997-47E3-8040-42C2B0B992AC}" type="slidenum">
              <a:rPr lang="en-IN" smtClean="0"/>
              <a:t>4</a:t>
            </a:fld>
            <a:endParaRPr lang="en-IN"/>
          </a:p>
        </p:txBody>
      </p:sp>
      <p:sp>
        <p:nvSpPr>
          <p:cNvPr id="8" name="Title 1">
            <a:extLst>
              <a:ext uri="{FF2B5EF4-FFF2-40B4-BE49-F238E27FC236}">
                <a16:creationId xmlns:a16="http://schemas.microsoft.com/office/drawing/2014/main" id="{DFB557E6-7B56-49E0-2AD0-30F024854E6A}"/>
              </a:ext>
            </a:extLst>
          </p:cNvPr>
          <p:cNvSpPr>
            <a:spLocks noGrp="1"/>
          </p:cNvSpPr>
          <p:nvPr>
            <p:ph type="title"/>
          </p:nvPr>
        </p:nvSpPr>
        <p:spPr>
          <a:xfrm>
            <a:off x="502918" y="120136"/>
            <a:ext cx="5267961"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1. Plastic Scrap and Recycle Dana Prices (</a:t>
            </a:r>
            <a:r>
              <a:rPr lang="en-US" sz="1500" i="1" dirty="0">
                <a:latin typeface="Arial" panose="020B0604020202020204" pitchFamily="34" charset="0"/>
                <a:cs typeface="Arial" panose="020B0604020202020204" pitchFamily="34" charset="0"/>
              </a:rPr>
              <a:t>slide 1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EE76031-EF1A-0BCB-E7D4-14DD2EACB8EE}"/>
              </a:ext>
            </a:extLst>
          </p:cNvPr>
          <p:cNvSpPr txBox="1"/>
          <p:nvPr/>
        </p:nvSpPr>
        <p:spPr>
          <a:xfrm>
            <a:off x="990601" y="775983"/>
            <a:ext cx="3408679" cy="509902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200000"/>
              </a:lnSpc>
              <a:spcAft>
                <a:spcPts val="600"/>
              </a:spcAft>
            </a:pPr>
            <a:r>
              <a:rPr lang="en-US" sz="1500" dirty="0">
                <a:latin typeface="Arial" panose="020B0604020202020204" pitchFamily="34" charset="0"/>
                <a:cs typeface="Arial" panose="020B0604020202020204" pitchFamily="34" charset="0"/>
              </a:rPr>
              <a:t>We provide comprehensive pricing information for major plastic scrap grinding and bales, alongside recycled Dana (Granules) prices in India. Additionally, you can find prices for polyester fiber, yarn, and polyester waste, along with historical data from the past two months. Our platform serves as a benchmark, enabling industries to make informed pricing decisions efficiently.</a:t>
            </a:r>
            <a:endParaRPr lang="en-IN" sz="15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F56D5E3-1E89-9310-8B09-0DBFDB5536FD}"/>
              </a:ext>
            </a:extLst>
          </p:cNvPr>
          <p:cNvPicPr>
            <a:picLocks noChangeAspect="1"/>
          </p:cNvPicPr>
          <p:nvPr/>
        </p:nvPicPr>
        <p:blipFill>
          <a:blip r:embed="rId3">
            <a:extLst>
              <a:ext uri="{28A0092B-C50C-407E-A947-70E740481C1C}">
                <a14:useLocalDpi xmlns:a14="http://schemas.microsoft.com/office/drawing/2010/main" val="0"/>
              </a:ext>
            </a:extLst>
          </a:blip>
          <a:srcRect t="9481"/>
          <a:stretch/>
        </p:blipFill>
        <p:spPr>
          <a:xfrm>
            <a:off x="4552950" y="548640"/>
            <a:ext cx="3086100" cy="6207760"/>
          </a:xfrm>
          <a:prstGeom prst="rect">
            <a:avLst/>
          </a:prstGeom>
        </p:spPr>
      </p:pic>
      <p:pic>
        <p:nvPicPr>
          <p:cNvPr id="7" name="Picture 6">
            <a:extLst>
              <a:ext uri="{FF2B5EF4-FFF2-40B4-BE49-F238E27FC236}">
                <a16:creationId xmlns:a16="http://schemas.microsoft.com/office/drawing/2014/main" id="{A2FE6C7F-01DA-6DA8-B0B6-2CC06D9D3E7C}"/>
              </a:ext>
            </a:extLst>
          </p:cNvPr>
          <p:cNvPicPr>
            <a:picLocks noChangeAspect="1"/>
          </p:cNvPicPr>
          <p:nvPr/>
        </p:nvPicPr>
        <p:blipFill>
          <a:blip r:embed="rId4">
            <a:extLst>
              <a:ext uri="{28A0092B-C50C-407E-A947-70E740481C1C}">
                <a14:useLocalDpi xmlns:a14="http://schemas.microsoft.com/office/drawing/2010/main" val="0"/>
              </a:ext>
            </a:extLst>
          </a:blip>
          <a:srcRect t="9481"/>
          <a:stretch/>
        </p:blipFill>
        <p:spPr>
          <a:xfrm>
            <a:off x="7839709" y="542374"/>
            <a:ext cx="3086100" cy="6207761"/>
          </a:xfrm>
          <a:prstGeom prst="rect">
            <a:avLst/>
          </a:prstGeom>
        </p:spPr>
      </p:pic>
    </p:spTree>
    <p:extLst>
      <p:ext uri="{BB962C8B-B14F-4D97-AF65-F5344CB8AC3E}">
        <p14:creationId xmlns:p14="http://schemas.microsoft.com/office/powerpoint/2010/main" val="82664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2DF8F-9542-85F8-B53C-21D46D123E2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D357DFD-3196-4B8B-3FAC-41A3CFE4C347}"/>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EB8B100B-71AE-8783-7770-1B6C5E38D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F72356D2-527F-5873-1DE2-52C3534101A7}"/>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0471B896-7EEB-C8C1-1267-559640E89B79}"/>
              </a:ext>
            </a:extLst>
          </p:cNvPr>
          <p:cNvSpPr>
            <a:spLocks noGrp="1"/>
          </p:cNvSpPr>
          <p:nvPr>
            <p:ph type="sldNum" sz="quarter" idx="12"/>
          </p:nvPr>
        </p:nvSpPr>
        <p:spPr/>
        <p:txBody>
          <a:bodyPr/>
          <a:lstStyle/>
          <a:p>
            <a:fld id="{560E286E-2997-47E3-8040-42C2B0B992AC}" type="slidenum">
              <a:rPr lang="en-IN" smtClean="0"/>
              <a:t>5</a:t>
            </a:fld>
            <a:endParaRPr lang="en-IN"/>
          </a:p>
        </p:txBody>
      </p:sp>
      <p:sp>
        <p:nvSpPr>
          <p:cNvPr id="8" name="Title 1">
            <a:extLst>
              <a:ext uri="{FF2B5EF4-FFF2-40B4-BE49-F238E27FC236}">
                <a16:creationId xmlns:a16="http://schemas.microsoft.com/office/drawing/2014/main" id="{B51FD8C6-422E-07B9-B5EC-87864564B582}"/>
              </a:ext>
            </a:extLst>
          </p:cNvPr>
          <p:cNvSpPr>
            <a:spLocks noGrp="1"/>
          </p:cNvSpPr>
          <p:nvPr>
            <p:ph type="title"/>
          </p:nvPr>
        </p:nvSpPr>
        <p:spPr>
          <a:xfrm>
            <a:off x="502918" y="120136"/>
            <a:ext cx="5267961"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1. Plastic Scrap and Recycle Dana Prices (</a:t>
            </a:r>
            <a:r>
              <a:rPr lang="en-US" sz="1500" i="1" dirty="0">
                <a:latin typeface="Arial" panose="020B0604020202020204" pitchFamily="34" charset="0"/>
                <a:cs typeface="Arial" panose="020B0604020202020204" pitchFamily="34" charset="0"/>
              </a:rPr>
              <a:t>slide 2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13BDC68-AFB3-A4D9-B5C4-B991487EC6C7}"/>
              </a:ext>
            </a:extLst>
          </p:cNvPr>
          <p:cNvPicPr>
            <a:picLocks noChangeAspect="1"/>
          </p:cNvPicPr>
          <p:nvPr/>
        </p:nvPicPr>
        <p:blipFill>
          <a:blip r:embed="rId3">
            <a:extLst>
              <a:ext uri="{28A0092B-C50C-407E-A947-70E740481C1C}">
                <a14:useLocalDpi xmlns:a14="http://schemas.microsoft.com/office/drawing/2010/main" val="0"/>
              </a:ext>
            </a:extLst>
          </a:blip>
          <a:srcRect t="4297"/>
          <a:stretch/>
        </p:blipFill>
        <p:spPr>
          <a:xfrm>
            <a:off x="7190740" y="278130"/>
            <a:ext cx="3086100" cy="6563360"/>
          </a:xfrm>
          <a:prstGeom prst="rect">
            <a:avLst/>
          </a:prstGeom>
        </p:spPr>
      </p:pic>
      <p:pic>
        <p:nvPicPr>
          <p:cNvPr id="13" name="Picture 12">
            <a:extLst>
              <a:ext uri="{FF2B5EF4-FFF2-40B4-BE49-F238E27FC236}">
                <a16:creationId xmlns:a16="http://schemas.microsoft.com/office/drawing/2014/main" id="{B9C935F2-1D00-C7ED-2F22-F40F1607C750}"/>
              </a:ext>
            </a:extLst>
          </p:cNvPr>
          <p:cNvPicPr>
            <a:picLocks noChangeAspect="1"/>
          </p:cNvPicPr>
          <p:nvPr/>
        </p:nvPicPr>
        <p:blipFill>
          <a:blip r:embed="rId4">
            <a:extLst>
              <a:ext uri="{28A0092B-C50C-407E-A947-70E740481C1C}">
                <a14:useLocalDpi xmlns:a14="http://schemas.microsoft.com/office/drawing/2010/main" val="0"/>
              </a:ext>
            </a:extLst>
          </a:blip>
          <a:srcRect t="9524"/>
          <a:stretch/>
        </p:blipFill>
        <p:spPr>
          <a:xfrm>
            <a:off x="2038350" y="565149"/>
            <a:ext cx="3086100" cy="6204853"/>
          </a:xfrm>
          <a:prstGeom prst="rect">
            <a:avLst/>
          </a:prstGeom>
        </p:spPr>
      </p:pic>
    </p:spTree>
    <p:extLst>
      <p:ext uri="{BB962C8B-B14F-4D97-AF65-F5344CB8AC3E}">
        <p14:creationId xmlns:p14="http://schemas.microsoft.com/office/powerpoint/2010/main" val="16872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8C148-CB03-2E5C-5FFC-88D2647DC0B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AADAED5-9CEC-8D92-BD1A-19752DB07377}"/>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A04367C8-A457-CC56-226D-0C16ABC35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9ACDCFD1-E354-1B6F-A773-2C657E48F789}"/>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0E99A410-A5C0-E61D-B7D6-D7F0A2863620}"/>
              </a:ext>
            </a:extLst>
          </p:cNvPr>
          <p:cNvSpPr>
            <a:spLocks noGrp="1"/>
          </p:cNvSpPr>
          <p:nvPr>
            <p:ph type="sldNum" sz="quarter" idx="12"/>
          </p:nvPr>
        </p:nvSpPr>
        <p:spPr/>
        <p:txBody>
          <a:bodyPr/>
          <a:lstStyle/>
          <a:p>
            <a:fld id="{560E286E-2997-47E3-8040-42C2B0B992AC}" type="slidenum">
              <a:rPr lang="en-IN" smtClean="0"/>
              <a:t>6</a:t>
            </a:fld>
            <a:endParaRPr lang="en-IN"/>
          </a:p>
        </p:txBody>
      </p:sp>
      <p:sp>
        <p:nvSpPr>
          <p:cNvPr id="8" name="Title 1">
            <a:extLst>
              <a:ext uri="{FF2B5EF4-FFF2-40B4-BE49-F238E27FC236}">
                <a16:creationId xmlns:a16="http://schemas.microsoft.com/office/drawing/2014/main" id="{A3E8692F-32EC-5840-E4B8-871BF2EC492E}"/>
              </a:ext>
            </a:extLst>
          </p:cNvPr>
          <p:cNvSpPr>
            <a:spLocks noGrp="1"/>
          </p:cNvSpPr>
          <p:nvPr>
            <p:ph type="title"/>
          </p:nvPr>
        </p:nvSpPr>
        <p:spPr>
          <a:xfrm>
            <a:off x="502919" y="120136"/>
            <a:ext cx="3535681"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2. Recycle News (</a:t>
            </a:r>
            <a:r>
              <a:rPr lang="en-US" sz="1500" i="1" dirty="0">
                <a:latin typeface="Arial" panose="020B0604020202020204" pitchFamily="34" charset="0"/>
                <a:cs typeface="Arial" panose="020B0604020202020204" pitchFamily="34" charset="0"/>
              </a:rPr>
              <a:t>slide 1 of 3</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05F1CDB-DFDB-9CFE-06A6-02692101FFAA}"/>
              </a:ext>
            </a:extLst>
          </p:cNvPr>
          <p:cNvSpPr txBox="1"/>
          <p:nvPr/>
        </p:nvSpPr>
        <p:spPr>
          <a:xfrm>
            <a:off x="438151" y="514639"/>
            <a:ext cx="4114800" cy="508940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150000"/>
              </a:lnSpc>
              <a:spcAft>
                <a:spcPts val="500"/>
              </a:spcAft>
            </a:pPr>
            <a:r>
              <a:rPr lang="en-US" sz="1500" dirty="0">
                <a:latin typeface="Arial" panose="020B0604020202020204" pitchFamily="34" charset="0"/>
                <a:cs typeface="Arial" panose="020B0604020202020204" pitchFamily="34" charset="0"/>
              </a:rPr>
              <a:t>We offer weekly news updates on every recycled plastic scrap, recycled plastic granules, and end-product made from recycled plastic granules. </a:t>
            </a:r>
          </a:p>
          <a:p>
            <a:pPr>
              <a:lnSpc>
                <a:spcPct val="150000"/>
              </a:lnSpc>
              <a:spcAft>
                <a:spcPts val="500"/>
              </a:spcAft>
            </a:pPr>
            <a:r>
              <a:rPr lang="en-US" sz="1500" dirty="0">
                <a:latin typeface="Arial" panose="020B0604020202020204" pitchFamily="34" charset="0"/>
                <a:cs typeface="Arial" panose="020B0604020202020204" pitchFamily="34" charset="0"/>
              </a:rPr>
              <a:t>The weekly news update includes India’s plastic recycling market's demand and supply, factors influencing pricing and fundamentals.</a:t>
            </a:r>
          </a:p>
          <a:p>
            <a:pPr>
              <a:lnSpc>
                <a:spcPct val="150000"/>
              </a:lnSpc>
              <a:spcAft>
                <a:spcPts val="500"/>
              </a:spcAft>
            </a:pPr>
            <a:r>
              <a:rPr lang="en-US" sz="1500" dirty="0">
                <a:latin typeface="Arial" panose="020B0604020202020204" pitchFamily="34" charset="0"/>
                <a:cs typeface="Arial" panose="020B0604020202020204" pitchFamily="34" charset="0"/>
              </a:rPr>
              <a:t>We also give (</a:t>
            </a:r>
            <a:r>
              <a:rPr lang="en-US" sz="1500" dirty="0" err="1">
                <a:latin typeface="Arial" panose="020B0604020202020204" pitchFamily="34" charset="0"/>
                <a:cs typeface="Arial" panose="020B0604020202020204" pitchFamily="34" charset="0"/>
              </a:rPr>
              <a:t>i</a:t>
            </a:r>
            <a:r>
              <a:rPr lang="en-US" sz="1500" dirty="0">
                <a:latin typeface="Arial" panose="020B0604020202020204" pitchFamily="34" charset="0"/>
                <a:cs typeface="Arial" panose="020B0604020202020204" pitchFamily="34" charset="0"/>
              </a:rPr>
              <a:t>) weekly analysis of virgin granules for all polymers and (ii) import-export data for virgin granules and recycled scrap and granules. </a:t>
            </a:r>
          </a:p>
          <a:p>
            <a:pPr>
              <a:lnSpc>
                <a:spcPct val="150000"/>
              </a:lnSpc>
              <a:spcAft>
                <a:spcPts val="500"/>
              </a:spcAft>
            </a:pPr>
            <a:r>
              <a:rPr lang="en-US" sz="1500" dirty="0">
                <a:latin typeface="Arial" panose="020B0604020202020204" pitchFamily="34" charset="0"/>
                <a:cs typeface="Arial" panose="020B0604020202020204" pitchFamily="34" charset="0"/>
              </a:rPr>
              <a:t>Weekly announcements of price changes from Reliance Industries Limited (RIL) and global price trends for virgin plastic granules.</a:t>
            </a:r>
            <a:endParaRPr lang="en-IN" sz="15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FFDE994-8C43-D54F-9896-11A216EC64CB}"/>
              </a:ext>
            </a:extLst>
          </p:cNvPr>
          <p:cNvPicPr>
            <a:picLocks noChangeAspect="1"/>
          </p:cNvPicPr>
          <p:nvPr/>
        </p:nvPicPr>
        <p:blipFill>
          <a:blip r:embed="rId3">
            <a:extLst>
              <a:ext uri="{28A0092B-C50C-407E-A947-70E740481C1C}">
                <a14:useLocalDpi xmlns:a14="http://schemas.microsoft.com/office/drawing/2010/main" val="0"/>
              </a:ext>
            </a:extLst>
          </a:blip>
          <a:srcRect t="9507"/>
          <a:stretch/>
        </p:blipFill>
        <p:spPr>
          <a:xfrm>
            <a:off x="4701966" y="450850"/>
            <a:ext cx="3086100" cy="6205976"/>
          </a:xfrm>
          <a:prstGeom prst="rect">
            <a:avLst/>
          </a:prstGeom>
        </p:spPr>
      </p:pic>
      <p:pic>
        <p:nvPicPr>
          <p:cNvPr id="13" name="Picture 12">
            <a:extLst>
              <a:ext uri="{FF2B5EF4-FFF2-40B4-BE49-F238E27FC236}">
                <a16:creationId xmlns:a16="http://schemas.microsoft.com/office/drawing/2014/main" id="{4BBE2C0A-75F3-1B27-DD4B-C1F9902E0ED5}"/>
              </a:ext>
            </a:extLst>
          </p:cNvPr>
          <p:cNvPicPr>
            <a:picLocks noChangeAspect="1"/>
          </p:cNvPicPr>
          <p:nvPr/>
        </p:nvPicPr>
        <p:blipFill>
          <a:blip r:embed="rId4">
            <a:extLst>
              <a:ext uri="{28A0092B-C50C-407E-A947-70E740481C1C}">
                <a14:useLocalDpi xmlns:a14="http://schemas.microsoft.com/office/drawing/2010/main" val="0"/>
              </a:ext>
            </a:extLst>
          </a:blip>
          <a:srcRect t="9507"/>
          <a:stretch/>
        </p:blipFill>
        <p:spPr>
          <a:xfrm>
            <a:off x="7854106" y="450850"/>
            <a:ext cx="3086100" cy="6205976"/>
          </a:xfrm>
          <a:prstGeom prst="rect">
            <a:avLst/>
          </a:prstGeom>
        </p:spPr>
      </p:pic>
    </p:spTree>
    <p:extLst>
      <p:ext uri="{BB962C8B-B14F-4D97-AF65-F5344CB8AC3E}">
        <p14:creationId xmlns:p14="http://schemas.microsoft.com/office/powerpoint/2010/main" val="344167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62822-0FDF-2A61-1F70-BC978423C69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DECA453-5B9D-7386-747A-0CDB90F2BAB4}"/>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3DA82614-F378-A245-0B82-E7666D0DD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4AF2D1FB-6D03-B91A-2AE9-6F0104AC484E}"/>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A6995A14-1F1E-6E92-96D2-8FE450EA2022}"/>
              </a:ext>
            </a:extLst>
          </p:cNvPr>
          <p:cNvSpPr>
            <a:spLocks noGrp="1"/>
          </p:cNvSpPr>
          <p:nvPr>
            <p:ph type="sldNum" sz="quarter" idx="12"/>
          </p:nvPr>
        </p:nvSpPr>
        <p:spPr/>
        <p:txBody>
          <a:bodyPr/>
          <a:lstStyle/>
          <a:p>
            <a:fld id="{560E286E-2997-47E3-8040-42C2B0B992AC}" type="slidenum">
              <a:rPr lang="en-IN" smtClean="0"/>
              <a:t>7</a:t>
            </a:fld>
            <a:endParaRPr lang="en-IN"/>
          </a:p>
        </p:txBody>
      </p:sp>
      <p:sp>
        <p:nvSpPr>
          <p:cNvPr id="8" name="Title 1">
            <a:extLst>
              <a:ext uri="{FF2B5EF4-FFF2-40B4-BE49-F238E27FC236}">
                <a16:creationId xmlns:a16="http://schemas.microsoft.com/office/drawing/2014/main" id="{F4BB4B7D-0B65-6805-090D-5A3C481847F6}"/>
              </a:ext>
            </a:extLst>
          </p:cNvPr>
          <p:cNvSpPr>
            <a:spLocks noGrp="1"/>
          </p:cNvSpPr>
          <p:nvPr>
            <p:ph type="title"/>
          </p:nvPr>
        </p:nvSpPr>
        <p:spPr>
          <a:xfrm>
            <a:off x="502919" y="120136"/>
            <a:ext cx="3652521"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2. Recycle News (</a:t>
            </a:r>
            <a:r>
              <a:rPr lang="en-US" sz="1500" i="1" dirty="0">
                <a:latin typeface="Arial" panose="020B0604020202020204" pitchFamily="34" charset="0"/>
                <a:cs typeface="Arial" panose="020B0604020202020204" pitchFamily="34" charset="0"/>
              </a:rPr>
              <a:t>slide 2 of 3</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222A5F6-F10F-C55B-3714-0D4B8E24FE80}"/>
              </a:ext>
            </a:extLst>
          </p:cNvPr>
          <p:cNvPicPr>
            <a:picLocks noChangeAspect="1"/>
          </p:cNvPicPr>
          <p:nvPr/>
        </p:nvPicPr>
        <p:blipFill>
          <a:blip r:embed="rId3">
            <a:extLst>
              <a:ext uri="{28A0092B-C50C-407E-A947-70E740481C1C}">
                <a14:useLocalDpi xmlns:a14="http://schemas.microsoft.com/office/drawing/2010/main" val="0"/>
              </a:ext>
            </a:extLst>
          </a:blip>
          <a:srcRect t="9991"/>
          <a:stretch/>
        </p:blipFill>
        <p:spPr>
          <a:xfrm>
            <a:off x="718820" y="548639"/>
            <a:ext cx="3086100" cy="6172836"/>
          </a:xfrm>
          <a:prstGeom prst="rect">
            <a:avLst/>
          </a:prstGeom>
        </p:spPr>
      </p:pic>
      <p:pic>
        <p:nvPicPr>
          <p:cNvPr id="6" name="Picture 5">
            <a:extLst>
              <a:ext uri="{FF2B5EF4-FFF2-40B4-BE49-F238E27FC236}">
                <a16:creationId xmlns:a16="http://schemas.microsoft.com/office/drawing/2014/main" id="{8397A49D-147D-A019-5E2C-202A667C55CE}"/>
              </a:ext>
            </a:extLst>
          </p:cNvPr>
          <p:cNvPicPr>
            <a:picLocks noChangeAspect="1"/>
          </p:cNvPicPr>
          <p:nvPr/>
        </p:nvPicPr>
        <p:blipFill>
          <a:blip r:embed="rId4">
            <a:extLst>
              <a:ext uri="{28A0092B-C50C-407E-A947-70E740481C1C}">
                <a14:useLocalDpi xmlns:a14="http://schemas.microsoft.com/office/drawing/2010/main" val="0"/>
              </a:ext>
            </a:extLst>
          </a:blip>
          <a:srcRect t="9991"/>
          <a:stretch/>
        </p:blipFill>
        <p:spPr>
          <a:xfrm>
            <a:off x="4262438" y="565027"/>
            <a:ext cx="3086100" cy="6172837"/>
          </a:xfrm>
          <a:prstGeom prst="rect">
            <a:avLst/>
          </a:prstGeom>
        </p:spPr>
      </p:pic>
      <p:pic>
        <p:nvPicPr>
          <p:cNvPr id="14" name="Picture 13">
            <a:extLst>
              <a:ext uri="{FF2B5EF4-FFF2-40B4-BE49-F238E27FC236}">
                <a16:creationId xmlns:a16="http://schemas.microsoft.com/office/drawing/2014/main" id="{6C11074C-3599-F702-B313-7405EABB07B3}"/>
              </a:ext>
            </a:extLst>
          </p:cNvPr>
          <p:cNvPicPr>
            <a:picLocks noChangeAspect="1"/>
          </p:cNvPicPr>
          <p:nvPr/>
        </p:nvPicPr>
        <p:blipFill>
          <a:blip r:embed="rId5">
            <a:extLst>
              <a:ext uri="{28A0092B-C50C-407E-A947-70E740481C1C}">
                <a14:useLocalDpi xmlns:a14="http://schemas.microsoft.com/office/drawing/2010/main" val="0"/>
              </a:ext>
            </a:extLst>
          </a:blip>
          <a:srcRect t="9991"/>
          <a:stretch/>
        </p:blipFill>
        <p:spPr>
          <a:xfrm>
            <a:off x="7805420" y="548637"/>
            <a:ext cx="3086100" cy="6172838"/>
          </a:xfrm>
          <a:prstGeom prst="rect">
            <a:avLst/>
          </a:prstGeom>
        </p:spPr>
      </p:pic>
    </p:spTree>
    <p:extLst>
      <p:ext uri="{BB962C8B-B14F-4D97-AF65-F5344CB8AC3E}">
        <p14:creationId xmlns:p14="http://schemas.microsoft.com/office/powerpoint/2010/main" val="12943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FF64F-42A9-8AA6-8FB8-CCA85B1344B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932E50D-AC6A-2712-3F20-DB5D1099E33F}"/>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7C803D7D-B11D-91D8-5E88-6A41DD7A9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3C714072-2593-8D67-3A7C-EFFAE96923C0}"/>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A5535812-C9CA-45A8-64F3-06C5E8AC51B6}"/>
              </a:ext>
            </a:extLst>
          </p:cNvPr>
          <p:cNvSpPr>
            <a:spLocks noGrp="1"/>
          </p:cNvSpPr>
          <p:nvPr>
            <p:ph type="sldNum" sz="quarter" idx="12"/>
          </p:nvPr>
        </p:nvSpPr>
        <p:spPr/>
        <p:txBody>
          <a:bodyPr/>
          <a:lstStyle/>
          <a:p>
            <a:fld id="{560E286E-2997-47E3-8040-42C2B0B992AC}" type="slidenum">
              <a:rPr lang="en-IN" smtClean="0"/>
              <a:t>8</a:t>
            </a:fld>
            <a:endParaRPr lang="en-IN"/>
          </a:p>
        </p:txBody>
      </p:sp>
      <p:sp>
        <p:nvSpPr>
          <p:cNvPr id="8" name="Title 1">
            <a:extLst>
              <a:ext uri="{FF2B5EF4-FFF2-40B4-BE49-F238E27FC236}">
                <a16:creationId xmlns:a16="http://schemas.microsoft.com/office/drawing/2014/main" id="{7D17481A-1AF2-0439-9637-706EDA029790}"/>
              </a:ext>
            </a:extLst>
          </p:cNvPr>
          <p:cNvSpPr>
            <a:spLocks noGrp="1"/>
          </p:cNvSpPr>
          <p:nvPr>
            <p:ph type="title"/>
          </p:nvPr>
        </p:nvSpPr>
        <p:spPr>
          <a:xfrm>
            <a:off x="502919" y="120136"/>
            <a:ext cx="3652521"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2. Recycle News (</a:t>
            </a:r>
            <a:r>
              <a:rPr lang="en-US" sz="1500" i="1" dirty="0">
                <a:latin typeface="Arial" panose="020B0604020202020204" pitchFamily="34" charset="0"/>
                <a:cs typeface="Arial" panose="020B0604020202020204" pitchFamily="34" charset="0"/>
              </a:rPr>
              <a:t>slide 3 of 3</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D984FAA-2427-215A-3B84-F9ACAA93146C}"/>
              </a:ext>
            </a:extLst>
          </p:cNvPr>
          <p:cNvPicPr>
            <a:picLocks noChangeAspect="1"/>
          </p:cNvPicPr>
          <p:nvPr/>
        </p:nvPicPr>
        <p:blipFill>
          <a:blip r:embed="rId3">
            <a:extLst>
              <a:ext uri="{28A0092B-C50C-407E-A947-70E740481C1C}">
                <a14:useLocalDpi xmlns:a14="http://schemas.microsoft.com/office/drawing/2010/main" val="0"/>
              </a:ext>
            </a:extLst>
          </a:blip>
          <a:srcRect t="9959"/>
          <a:stretch/>
        </p:blipFill>
        <p:spPr>
          <a:xfrm>
            <a:off x="838200" y="562875"/>
            <a:ext cx="3086100" cy="6174989"/>
          </a:xfrm>
          <a:prstGeom prst="rect">
            <a:avLst/>
          </a:prstGeom>
        </p:spPr>
      </p:pic>
      <p:pic>
        <p:nvPicPr>
          <p:cNvPr id="12" name="Picture 11">
            <a:extLst>
              <a:ext uri="{FF2B5EF4-FFF2-40B4-BE49-F238E27FC236}">
                <a16:creationId xmlns:a16="http://schemas.microsoft.com/office/drawing/2014/main" id="{93C457EE-5344-38FA-EF9B-EB1326BD52DE}"/>
              </a:ext>
            </a:extLst>
          </p:cNvPr>
          <p:cNvPicPr>
            <a:picLocks noChangeAspect="1"/>
          </p:cNvPicPr>
          <p:nvPr/>
        </p:nvPicPr>
        <p:blipFill>
          <a:blip r:embed="rId4">
            <a:extLst>
              <a:ext uri="{28A0092B-C50C-407E-A947-70E740481C1C}">
                <a14:useLocalDpi xmlns:a14="http://schemas.microsoft.com/office/drawing/2010/main" val="0"/>
              </a:ext>
            </a:extLst>
          </a:blip>
          <a:srcRect t="9959"/>
          <a:stretch/>
        </p:blipFill>
        <p:spPr>
          <a:xfrm>
            <a:off x="4293870" y="562875"/>
            <a:ext cx="3086100" cy="6174989"/>
          </a:xfrm>
          <a:prstGeom prst="rect">
            <a:avLst/>
          </a:prstGeom>
        </p:spPr>
      </p:pic>
      <p:pic>
        <p:nvPicPr>
          <p:cNvPr id="15" name="Picture 14">
            <a:extLst>
              <a:ext uri="{FF2B5EF4-FFF2-40B4-BE49-F238E27FC236}">
                <a16:creationId xmlns:a16="http://schemas.microsoft.com/office/drawing/2014/main" id="{625CF759-C861-3E72-D68B-F6964E7B4BC2}"/>
              </a:ext>
            </a:extLst>
          </p:cNvPr>
          <p:cNvPicPr>
            <a:picLocks noChangeAspect="1"/>
          </p:cNvPicPr>
          <p:nvPr/>
        </p:nvPicPr>
        <p:blipFill>
          <a:blip r:embed="rId5">
            <a:extLst>
              <a:ext uri="{28A0092B-C50C-407E-A947-70E740481C1C}">
                <a14:useLocalDpi xmlns:a14="http://schemas.microsoft.com/office/drawing/2010/main" val="0"/>
              </a:ext>
            </a:extLst>
          </a:blip>
          <a:srcRect t="9959"/>
          <a:stretch/>
        </p:blipFill>
        <p:spPr>
          <a:xfrm>
            <a:off x="7806690" y="573035"/>
            <a:ext cx="3086100" cy="6174990"/>
          </a:xfrm>
          <a:prstGeom prst="rect">
            <a:avLst/>
          </a:prstGeom>
        </p:spPr>
      </p:pic>
    </p:spTree>
    <p:extLst>
      <p:ext uri="{BB962C8B-B14F-4D97-AF65-F5344CB8AC3E}">
        <p14:creationId xmlns:p14="http://schemas.microsoft.com/office/powerpoint/2010/main" val="206584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6D69C-CE58-21E0-0F5B-4F1425BDA47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1BFFD88-982D-4F2F-96F8-C104F2DBEDD0}"/>
              </a:ext>
            </a:extLst>
          </p:cNvPr>
          <p:cNvSpPr/>
          <p:nvPr/>
        </p:nvSpPr>
        <p:spPr>
          <a:xfrm>
            <a:off x="274320" y="294640"/>
            <a:ext cx="11663680" cy="61125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D0CFA671-1C8E-E873-818B-F18BC68B3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040" y="40132"/>
            <a:ext cx="1270000" cy="1271055"/>
          </a:xfrm>
          <a:prstGeom prst="rect">
            <a:avLst/>
          </a:prstGeom>
        </p:spPr>
      </p:pic>
      <p:sp>
        <p:nvSpPr>
          <p:cNvPr id="10" name="Footer Placeholder 9">
            <a:extLst>
              <a:ext uri="{FF2B5EF4-FFF2-40B4-BE49-F238E27FC236}">
                <a16:creationId xmlns:a16="http://schemas.microsoft.com/office/drawing/2014/main" id="{3F1308A6-D2D6-3408-AAA2-A8E663F4B675}"/>
              </a:ext>
            </a:extLst>
          </p:cNvPr>
          <p:cNvSpPr>
            <a:spLocks noGrp="1"/>
          </p:cNvSpPr>
          <p:nvPr>
            <p:ph type="ftr" sz="quarter" idx="11"/>
          </p:nvPr>
        </p:nvSpPr>
        <p:spPr/>
        <p:txBody>
          <a:bodyPr/>
          <a:lstStyle/>
          <a:p>
            <a:r>
              <a:rPr lang="en-IN"/>
              <a:t>Private and Confidential</a:t>
            </a:r>
          </a:p>
        </p:txBody>
      </p:sp>
      <p:sp>
        <p:nvSpPr>
          <p:cNvPr id="11" name="Slide Number Placeholder 10">
            <a:extLst>
              <a:ext uri="{FF2B5EF4-FFF2-40B4-BE49-F238E27FC236}">
                <a16:creationId xmlns:a16="http://schemas.microsoft.com/office/drawing/2014/main" id="{84C1156D-0C8B-BCA5-DC53-E77FC17FB705}"/>
              </a:ext>
            </a:extLst>
          </p:cNvPr>
          <p:cNvSpPr>
            <a:spLocks noGrp="1"/>
          </p:cNvSpPr>
          <p:nvPr>
            <p:ph type="sldNum" sz="quarter" idx="12"/>
          </p:nvPr>
        </p:nvSpPr>
        <p:spPr/>
        <p:txBody>
          <a:bodyPr/>
          <a:lstStyle/>
          <a:p>
            <a:fld id="{560E286E-2997-47E3-8040-42C2B0B992AC}" type="slidenum">
              <a:rPr lang="en-IN" smtClean="0"/>
              <a:t>9</a:t>
            </a:fld>
            <a:endParaRPr lang="en-IN"/>
          </a:p>
        </p:txBody>
      </p:sp>
      <p:sp>
        <p:nvSpPr>
          <p:cNvPr id="8" name="Title 1">
            <a:extLst>
              <a:ext uri="{FF2B5EF4-FFF2-40B4-BE49-F238E27FC236}">
                <a16:creationId xmlns:a16="http://schemas.microsoft.com/office/drawing/2014/main" id="{F2BAB414-8585-0A3B-B70B-6334B2D3EDC3}"/>
              </a:ext>
            </a:extLst>
          </p:cNvPr>
          <p:cNvSpPr>
            <a:spLocks noGrp="1"/>
          </p:cNvSpPr>
          <p:nvPr>
            <p:ph type="title"/>
          </p:nvPr>
        </p:nvSpPr>
        <p:spPr>
          <a:xfrm>
            <a:off x="502919" y="120136"/>
            <a:ext cx="3810005" cy="428503"/>
          </a:xfrm>
          <a:solidFill>
            <a:schemeClr val="bg1"/>
          </a:solidFill>
          <a:ln>
            <a:noFill/>
          </a:ln>
        </p:spPr>
        <p:txBody>
          <a:bodyPr>
            <a:normAutofit/>
          </a:bodyPr>
          <a:lstStyle/>
          <a:p>
            <a:pPr algn="ctr"/>
            <a:r>
              <a:rPr lang="en-US" sz="1500" b="1" dirty="0">
                <a:latin typeface="Arial" panose="020B0604020202020204" pitchFamily="34" charset="0"/>
                <a:cs typeface="Arial" panose="020B0604020202020204" pitchFamily="34" charset="0"/>
              </a:rPr>
              <a:t>3. Buyer – Seller Contact (</a:t>
            </a:r>
            <a:r>
              <a:rPr lang="en-US" sz="1500" i="1" dirty="0">
                <a:latin typeface="Arial" panose="020B0604020202020204" pitchFamily="34" charset="0"/>
                <a:cs typeface="Arial" panose="020B0604020202020204" pitchFamily="34" charset="0"/>
              </a:rPr>
              <a:t>slide 1 of 2</a:t>
            </a:r>
            <a:r>
              <a:rPr lang="en-US" sz="1500" b="1" dirty="0">
                <a:latin typeface="Arial" panose="020B0604020202020204" pitchFamily="34" charset="0"/>
                <a:cs typeface="Arial" panose="020B0604020202020204" pitchFamily="34" charset="0"/>
              </a:rPr>
              <a:t>)</a:t>
            </a:r>
            <a:endParaRPr lang="en-IN" sz="15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9B45CE-84ED-A4ED-8D0E-4F061E59465B}"/>
              </a:ext>
            </a:extLst>
          </p:cNvPr>
          <p:cNvSpPr txBox="1"/>
          <p:nvPr/>
        </p:nvSpPr>
        <p:spPr>
          <a:xfrm>
            <a:off x="736601" y="785575"/>
            <a:ext cx="3408679" cy="394486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200000"/>
              </a:lnSpc>
              <a:spcAft>
                <a:spcPts val="600"/>
              </a:spcAft>
            </a:pPr>
            <a:r>
              <a:rPr lang="en-US" sz="1500" dirty="0">
                <a:latin typeface="Arial" panose="020B0604020202020204" pitchFamily="34" charset="0"/>
                <a:cs typeface="Arial" panose="020B0604020202020204" pitchFamily="34" charset="0"/>
              </a:rPr>
              <a:t>This open marketplace allows users to freely post their requirements for </a:t>
            </a:r>
          </a:p>
          <a:p>
            <a:pPr>
              <a:lnSpc>
                <a:spcPct val="200000"/>
              </a:lnSpc>
              <a:spcAft>
                <a:spcPts val="600"/>
              </a:spcAft>
            </a:pP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i</a:t>
            </a:r>
            <a:r>
              <a:rPr lang="en-US" sz="1500" dirty="0">
                <a:latin typeface="Arial" panose="020B0604020202020204" pitchFamily="34" charset="0"/>
                <a:cs typeface="Arial" panose="020B0604020202020204" pitchFamily="34" charset="0"/>
              </a:rPr>
              <a:t>) recycled plastic scrap; and </a:t>
            </a:r>
          </a:p>
          <a:p>
            <a:pPr>
              <a:lnSpc>
                <a:spcPct val="200000"/>
              </a:lnSpc>
              <a:spcAft>
                <a:spcPts val="600"/>
              </a:spcAft>
            </a:pPr>
            <a:r>
              <a:rPr lang="en-US" sz="1500" dirty="0">
                <a:latin typeface="Arial" panose="020B0604020202020204" pitchFamily="34" charset="0"/>
                <a:cs typeface="Arial" panose="020B0604020202020204" pitchFamily="34" charset="0"/>
              </a:rPr>
              <a:t>(ii) recycled plastic granules. </a:t>
            </a:r>
          </a:p>
          <a:p>
            <a:pPr>
              <a:lnSpc>
                <a:spcPct val="200000"/>
              </a:lnSpc>
              <a:spcAft>
                <a:spcPts val="600"/>
              </a:spcAft>
            </a:pPr>
            <a:r>
              <a:rPr lang="en-US" sz="1500" dirty="0">
                <a:latin typeface="Arial" panose="020B0604020202020204" pitchFamily="34" charset="0"/>
                <a:cs typeface="Arial" panose="020B0604020202020204" pitchFamily="34" charset="0"/>
              </a:rPr>
              <a:t>There are thousands of offers available to buy, sell, and connect with plastic scrap and recycled plastic granule suppliers across India.</a:t>
            </a:r>
            <a:endParaRPr lang="en-IN" sz="15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2FC9AF7-B4C5-E0A6-C405-A05DCAC9F116}"/>
              </a:ext>
            </a:extLst>
          </p:cNvPr>
          <p:cNvPicPr>
            <a:picLocks noChangeAspect="1"/>
          </p:cNvPicPr>
          <p:nvPr/>
        </p:nvPicPr>
        <p:blipFill>
          <a:blip r:embed="rId3">
            <a:extLst>
              <a:ext uri="{28A0092B-C50C-407E-A947-70E740481C1C}">
                <a14:useLocalDpi xmlns:a14="http://schemas.microsoft.com/office/drawing/2010/main" val="0"/>
              </a:ext>
            </a:extLst>
          </a:blip>
          <a:srcRect t="9551"/>
          <a:stretch/>
        </p:blipFill>
        <p:spPr>
          <a:xfrm>
            <a:off x="4373884" y="378693"/>
            <a:ext cx="3086100" cy="6202961"/>
          </a:xfrm>
          <a:prstGeom prst="rect">
            <a:avLst/>
          </a:prstGeom>
        </p:spPr>
      </p:pic>
      <p:pic>
        <p:nvPicPr>
          <p:cNvPr id="7" name="Picture 6">
            <a:extLst>
              <a:ext uri="{FF2B5EF4-FFF2-40B4-BE49-F238E27FC236}">
                <a16:creationId xmlns:a16="http://schemas.microsoft.com/office/drawing/2014/main" id="{207A2B1B-9634-ADEE-9CD1-CA5CE274CE0E}"/>
              </a:ext>
            </a:extLst>
          </p:cNvPr>
          <p:cNvPicPr>
            <a:picLocks noChangeAspect="1"/>
          </p:cNvPicPr>
          <p:nvPr/>
        </p:nvPicPr>
        <p:blipFill>
          <a:blip r:embed="rId4">
            <a:extLst>
              <a:ext uri="{28A0092B-C50C-407E-A947-70E740481C1C}">
                <a14:useLocalDpi xmlns:a14="http://schemas.microsoft.com/office/drawing/2010/main" val="0"/>
              </a:ext>
            </a:extLst>
          </a:blip>
          <a:srcRect t="9551"/>
          <a:stretch/>
        </p:blipFill>
        <p:spPr>
          <a:xfrm>
            <a:off x="7713981" y="378693"/>
            <a:ext cx="3086100" cy="6202960"/>
          </a:xfrm>
          <a:prstGeom prst="rect">
            <a:avLst/>
          </a:prstGeom>
        </p:spPr>
      </p:pic>
    </p:spTree>
    <p:extLst>
      <p:ext uri="{BB962C8B-B14F-4D97-AF65-F5344CB8AC3E}">
        <p14:creationId xmlns:p14="http://schemas.microsoft.com/office/powerpoint/2010/main" val="54822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9995</TotalTime>
  <Words>1768</Words>
  <Application>Microsoft Office PowerPoint</Application>
  <PresentationFormat>Widescreen</PresentationFormat>
  <Paragraphs>237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Segoe Print</vt:lpstr>
      <vt:lpstr>Office Theme</vt:lpstr>
      <vt:lpstr>PowerPoint Presentation</vt:lpstr>
      <vt:lpstr>Brief history and current focus</vt:lpstr>
      <vt:lpstr>Our Coverage Universe</vt:lpstr>
      <vt:lpstr>1. Plastic Scrap and Recycle Dana Prices (slide 1 of 2)</vt:lpstr>
      <vt:lpstr>1. Plastic Scrap and Recycle Dana Prices (slide 2 of 2)</vt:lpstr>
      <vt:lpstr>2. Recycle News (slide 1 of 3)</vt:lpstr>
      <vt:lpstr>2. Recycle News (slide 2 of 3)</vt:lpstr>
      <vt:lpstr>2. Recycle News (slide 3 of 3)</vt:lpstr>
      <vt:lpstr>3. Buyer – Seller Contact (slide 1 of 2)</vt:lpstr>
      <vt:lpstr>3. Buyer – Seller Contact (slide 1 of 2)</vt:lpstr>
      <vt:lpstr>4. Virgin Price Information (slide 1 of 2)</vt:lpstr>
      <vt:lpstr>4. Virgin Price Information (slide 2 of 2)</vt:lpstr>
      <vt:lpstr>5. Companies Directory</vt:lpstr>
      <vt:lpstr>6. Fair Price (slide 1 of 2)</vt:lpstr>
      <vt:lpstr>6. Fair Price (slide 2 of 2)</vt:lpstr>
      <vt:lpstr>7. Forward Virgin Analysis (slide 1 of 2)</vt:lpstr>
      <vt:lpstr>7. Forward Virgin Analysis (slide 2 of 2)</vt:lpstr>
      <vt:lpstr>8. Forward Scrap – Prime News (slide 1 of 2)</vt:lpstr>
      <vt:lpstr>8. Forward Scrap – Prime News (slide 2 of 2)</vt:lpstr>
      <vt:lpstr>9. PET - Advisory</vt:lpstr>
      <vt:lpstr>For future business strength – Remian Informed!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Shshank</dc:creator>
  <cp:lastModifiedBy>Sandeep Soni</cp:lastModifiedBy>
  <cp:revision>33</cp:revision>
  <dcterms:created xsi:type="dcterms:W3CDTF">2023-12-26T09:48:58Z</dcterms:created>
  <dcterms:modified xsi:type="dcterms:W3CDTF">2025-07-26T08:13:24Z</dcterms:modified>
</cp:coreProperties>
</file>